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9" r:id="rId4"/>
    <p:sldId id="260" r:id="rId5"/>
    <p:sldId id="261" r:id="rId6"/>
    <p:sldId id="264" r:id="rId7"/>
    <p:sldId id="263" r:id="rId8"/>
    <p:sldId id="267" r:id="rId9"/>
    <p:sldId id="268"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47" autoAdjust="0"/>
  </p:normalViewPr>
  <p:slideViewPr>
    <p:cSldViewPr>
      <p:cViewPr varScale="1">
        <p:scale>
          <a:sx n="69" d="100"/>
          <a:sy n="69" d="100"/>
        </p:scale>
        <p:origin x="14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F339D7-1DB6-4BBB-9BD5-F79AB7A848BE}" type="datetimeFigureOut">
              <a:rPr lang="en-US" smtClean="0"/>
              <a:pPr/>
              <a:t>12/28/2021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F11C88-5CA3-4C9A-BD5C-DE881200302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5F11C88-5CA3-4C9A-BD5C-DE8812003021}"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12/28/2021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12/28/2021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12/28/2021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2Ba0QGTiLSw" TargetMode="External"/><Relationship Id="rId2" Type="http://schemas.openxmlformats.org/officeDocument/2006/relationships/hyperlink" Target="https://www.youtube.com/watch?v=FJFYWwosfbo" TargetMode="External"/><Relationship Id="rId1" Type="http://schemas.openxmlformats.org/officeDocument/2006/relationships/slideLayout" Target="../slideLayouts/slideLayout2.xml"/><Relationship Id="rId5" Type="http://schemas.openxmlformats.org/officeDocument/2006/relationships/hyperlink" Target="https://www.youtube.com/watch?v=VSR0k7ImC1Q" TargetMode="External"/><Relationship Id="rId4" Type="http://schemas.openxmlformats.org/officeDocument/2006/relationships/hyperlink" Target="https://www.youtube.com/watch?v=vTx4aoyBNS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YX7KYeHcJXE" TargetMode="External"/><Relationship Id="rId2" Type="http://schemas.openxmlformats.org/officeDocument/2006/relationships/hyperlink" Target="https://www.youtube.com/watch?time" TargetMode="External"/><Relationship Id="rId1" Type="http://schemas.openxmlformats.org/officeDocument/2006/relationships/slideLayout" Target="../slideLayouts/slideLayout2.xml"/><Relationship Id="rId5" Type="http://schemas.openxmlformats.org/officeDocument/2006/relationships/hyperlink" Target="https://www.youtube.com/watch?v=lrLB4ZN39TI" TargetMode="External"/><Relationship Id="rId4" Type="http://schemas.openxmlformats.org/officeDocument/2006/relationships/hyperlink" Target="https://www.youtube.com/watch?v=QcFC4CHiu8w"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h1kPFS2dM_k" TargetMode="External"/><Relationship Id="rId2" Type="http://schemas.openxmlformats.org/officeDocument/2006/relationships/hyperlink" Target="https://www.youtube.com/watch?v=zqXxVwgN55c:"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28FdRT7vLf8" TargetMode="External"/><Relationship Id="rId7" Type="http://schemas.openxmlformats.org/officeDocument/2006/relationships/hyperlink" Target="https://www.youtube.com/watch?v=IJJVejBONNA" TargetMode="External"/><Relationship Id="rId2" Type="http://schemas.openxmlformats.org/officeDocument/2006/relationships/hyperlink" Target="https://www.youtube.com/watch?v=5X_COpZg01Q" TargetMode="External"/><Relationship Id="rId1" Type="http://schemas.openxmlformats.org/officeDocument/2006/relationships/slideLayout" Target="../slideLayouts/slideLayout2.xml"/><Relationship Id="rId6" Type="http://schemas.openxmlformats.org/officeDocument/2006/relationships/hyperlink" Target="https://www.youtube.com/watch?v=u1S1W3" TargetMode="External"/><Relationship Id="rId5" Type="http://schemas.openxmlformats.org/officeDocument/2006/relationships/hyperlink" Target="https://www.youtube.com/watch?v=FC6_7vplOl0" TargetMode="External"/><Relationship Id="rId4" Type="http://schemas.openxmlformats.org/officeDocument/2006/relationships/hyperlink" Target="https://www.youtube.com/watch?v=9AtQE_UdeX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8077200" cy="3124200"/>
          </a:xfrm>
        </p:spPr>
        <p:txBody>
          <a:bodyPr>
            <a:normAutofit fontScale="90000"/>
          </a:bodyPr>
          <a:lstStyle/>
          <a:p>
            <a:pPr algn="ctr"/>
            <a:r>
              <a:rPr lang="en-US" sz="2200" dirty="0" smtClean="0">
                <a:solidFill>
                  <a:schemeClr val="tx1"/>
                </a:solidFill>
                <a:latin typeface="Albertus Medium" pitchFamily="34" charset="0"/>
              </a:rPr>
              <a:t>SCOALA GIMNAZIALA “NICOLAE CREVEDIA”</a:t>
            </a:r>
            <a:r>
              <a:rPr lang="en-US" dirty="0" smtClean="0">
                <a:solidFill>
                  <a:schemeClr val="accent3">
                    <a:lumMod val="75000"/>
                  </a:schemeClr>
                </a:solidFill>
              </a:rPr>
              <a:t/>
            </a:r>
            <a:br>
              <a:rPr lang="en-US" dirty="0" smtClean="0">
                <a:solidFill>
                  <a:schemeClr val="accent3">
                    <a:lumMod val="75000"/>
                  </a:schemeClr>
                </a:solidFill>
              </a:rPr>
            </a:br>
            <a:r>
              <a:rPr lang="en-US" dirty="0" smtClean="0">
                <a:solidFill>
                  <a:schemeClr val="accent3">
                    <a:lumMod val="75000"/>
                  </a:schemeClr>
                </a:solidFill>
              </a:rPr>
              <a:t>“</a:t>
            </a:r>
            <a:r>
              <a:rPr lang="ro-RO" dirty="0" smtClean="0">
                <a:solidFill>
                  <a:schemeClr val="accent3">
                    <a:lumMod val="75000"/>
                  </a:schemeClr>
                </a:solidFill>
              </a:rPr>
              <a:t>Punem </a:t>
            </a:r>
            <a:r>
              <a:rPr lang="ro-RO" dirty="0" err="1" smtClean="0">
                <a:solidFill>
                  <a:schemeClr val="accent3">
                    <a:lumMod val="75000"/>
                  </a:schemeClr>
                </a:solidFill>
              </a:rPr>
              <a:t>judetul</a:t>
            </a:r>
            <a:r>
              <a:rPr lang="ro-RO" dirty="0" smtClean="0">
                <a:solidFill>
                  <a:schemeClr val="accent3">
                    <a:lumMod val="75000"/>
                  </a:schemeClr>
                </a:solidFill>
              </a:rPr>
              <a:t> Giurgiu pe harta </a:t>
            </a:r>
            <a:r>
              <a:rPr lang="ro-RO" dirty="0" err="1" smtClean="0">
                <a:solidFill>
                  <a:schemeClr val="accent3">
                    <a:lumMod val="75000"/>
                  </a:schemeClr>
                </a:solidFill>
              </a:rPr>
              <a:t>educatiei</a:t>
            </a:r>
            <a:r>
              <a:rPr lang="ro-RO" dirty="0" smtClean="0">
                <a:solidFill>
                  <a:schemeClr val="accent3">
                    <a:lumMod val="75000"/>
                  </a:schemeClr>
                </a:solidFill>
              </a:rPr>
              <a:t> din </a:t>
            </a:r>
            <a:r>
              <a:rPr lang="ro-RO" dirty="0" err="1" smtClean="0">
                <a:solidFill>
                  <a:schemeClr val="accent3">
                    <a:lumMod val="75000"/>
                  </a:schemeClr>
                </a:solidFill>
              </a:rPr>
              <a:t>Romania</a:t>
            </a:r>
            <a:r>
              <a:rPr lang="en-US" dirty="0" smtClean="0">
                <a:solidFill>
                  <a:schemeClr val="accent3">
                    <a:lumMod val="75000"/>
                  </a:schemeClr>
                </a:solidFill>
              </a:rPr>
              <a:t>”</a:t>
            </a:r>
            <a:r>
              <a:rPr lang="en-US" sz="3600" dirty="0" smtClean="0">
                <a:solidFill>
                  <a:schemeClr val="accent3">
                    <a:lumMod val="75000"/>
                  </a:schemeClr>
                </a:solidFill>
              </a:rPr>
              <a:t>-ID 106178</a:t>
            </a:r>
            <a:r>
              <a:rPr lang="en-US" dirty="0" smtClean="0"/>
              <a:t/>
            </a:r>
            <a:br>
              <a:rPr lang="en-US" dirty="0" smtClean="0"/>
            </a:br>
            <a:r>
              <a:rPr lang="en-US" sz="3600" dirty="0" smtClean="0">
                <a:solidFill>
                  <a:schemeClr val="accent3">
                    <a:lumMod val="50000"/>
                  </a:schemeClr>
                </a:solidFill>
              </a:rPr>
              <a:t>2018-2021</a:t>
            </a:r>
            <a:endParaRPr lang="en-US" sz="3600" dirty="0">
              <a:solidFill>
                <a:schemeClr val="accent3">
                  <a:lumMod val="50000"/>
                </a:schemeClr>
              </a:solidFill>
            </a:endParaRPr>
          </a:p>
        </p:txBody>
      </p:sp>
      <p:sp>
        <p:nvSpPr>
          <p:cNvPr id="3" name="Subtitle 2"/>
          <p:cNvSpPr>
            <a:spLocks noGrp="1"/>
          </p:cNvSpPr>
          <p:nvPr>
            <p:ph type="subTitle" idx="1"/>
          </p:nvPr>
        </p:nvSpPr>
        <p:spPr>
          <a:xfrm>
            <a:off x="685800" y="4114799"/>
            <a:ext cx="7772400" cy="1371601"/>
          </a:xfrm>
        </p:spPr>
        <p:txBody>
          <a:bodyPr>
            <a:normAutofit/>
          </a:bodyPr>
          <a:lstStyle/>
          <a:p>
            <a:r>
              <a:rPr lang="en-US" b="1" dirty="0" smtClean="0">
                <a:solidFill>
                  <a:schemeClr val="tx1"/>
                </a:solidFill>
              </a:rPr>
              <a:t>A </a:t>
            </a:r>
            <a:r>
              <a:rPr lang="ro-RO" b="1" dirty="0" smtClean="0">
                <a:solidFill>
                  <a:schemeClr val="tx1"/>
                </a:solidFill>
              </a:rPr>
              <a:t>6.4 </a:t>
            </a:r>
            <a:r>
              <a:rPr lang="ro-RO" b="1" dirty="0" err="1" smtClean="0">
                <a:solidFill>
                  <a:schemeClr val="tx1"/>
                </a:solidFill>
              </a:rPr>
              <a:t>Activitati</a:t>
            </a:r>
            <a:r>
              <a:rPr lang="ro-RO" b="1" dirty="0" smtClean="0">
                <a:solidFill>
                  <a:schemeClr val="tx1"/>
                </a:solidFill>
              </a:rPr>
              <a:t> de tip </a:t>
            </a:r>
            <a:r>
              <a:rPr lang="ro-RO" b="1" dirty="0" err="1" smtClean="0">
                <a:solidFill>
                  <a:schemeClr val="tx1"/>
                </a:solidFill>
              </a:rPr>
              <a:t>scoala</a:t>
            </a:r>
            <a:r>
              <a:rPr lang="ro-RO" b="1" dirty="0" smtClean="0">
                <a:solidFill>
                  <a:schemeClr val="tx1"/>
                </a:solidFill>
              </a:rPr>
              <a:t> </a:t>
            </a:r>
            <a:r>
              <a:rPr lang="ro-RO" b="1" dirty="0" err="1" smtClean="0">
                <a:solidFill>
                  <a:schemeClr val="tx1"/>
                </a:solidFill>
              </a:rPr>
              <a:t>dupa</a:t>
            </a:r>
            <a:r>
              <a:rPr lang="ro-RO" b="1" dirty="0" smtClean="0">
                <a:solidFill>
                  <a:schemeClr val="tx1"/>
                </a:solidFill>
              </a:rPr>
              <a:t> </a:t>
            </a:r>
            <a:r>
              <a:rPr lang="ro-RO" b="1" dirty="0" err="1" smtClean="0">
                <a:solidFill>
                  <a:schemeClr val="tx1"/>
                </a:solidFill>
              </a:rPr>
              <a:t>scoala</a:t>
            </a:r>
            <a:r>
              <a:rPr lang="ro-RO" b="1" dirty="0" smtClean="0">
                <a:solidFill>
                  <a:schemeClr val="tx1"/>
                </a:solidFill>
              </a:rPr>
              <a:t>/</a:t>
            </a:r>
            <a:r>
              <a:rPr lang="ro-RO" b="1" dirty="0" err="1" smtClean="0">
                <a:solidFill>
                  <a:schemeClr val="tx1"/>
                </a:solidFill>
              </a:rPr>
              <a:t>activitati</a:t>
            </a:r>
            <a:r>
              <a:rPr lang="ro-RO" b="1" dirty="0" smtClean="0">
                <a:solidFill>
                  <a:schemeClr val="tx1"/>
                </a:solidFill>
              </a:rPr>
              <a:t> </a:t>
            </a:r>
            <a:r>
              <a:rPr lang="ro-RO" b="1" dirty="0" err="1" smtClean="0">
                <a:solidFill>
                  <a:schemeClr val="tx1"/>
                </a:solidFill>
              </a:rPr>
              <a:t>remediale</a:t>
            </a:r>
            <a:endParaRPr lang="en-US" b="1" dirty="0" smtClean="0">
              <a:solidFill>
                <a:schemeClr val="tx1"/>
              </a:solidFill>
            </a:endParaRPr>
          </a:p>
          <a:p>
            <a:pPr algn="l"/>
            <a:r>
              <a:rPr lang="en-US" sz="1800" b="1" dirty="0" smtClean="0"/>
              <a:t>Director, Prof. </a:t>
            </a:r>
            <a:r>
              <a:rPr lang="en-US" sz="1800" b="1" dirty="0" err="1" smtClean="0"/>
              <a:t>Antonescu</a:t>
            </a:r>
            <a:r>
              <a:rPr lang="en-US" sz="1800" b="1" dirty="0" smtClean="0"/>
              <a:t> </a:t>
            </a:r>
            <a:r>
              <a:rPr lang="en-US" sz="1800" b="1" dirty="0" err="1" smtClean="0"/>
              <a:t>Valentina</a:t>
            </a:r>
            <a:endParaRPr lang="en-US" sz="1800" b="1" dirty="0" smtClean="0"/>
          </a:p>
          <a:p>
            <a:endParaRPr lang="en-US" dirty="0" smtClean="0"/>
          </a:p>
          <a:p>
            <a:endParaRPr lang="en-US" dirty="0"/>
          </a:p>
        </p:txBody>
      </p:sp>
      <p:pic>
        <p:nvPicPr>
          <p:cNvPr id="4" name="Picture 3"/>
          <p:cNvPicPr/>
          <p:nvPr/>
        </p:nvPicPr>
        <p:blipFill>
          <a:blip r:embed="rId3" cstate="print"/>
          <a:srcRect/>
          <a:stretch>
            <a:fillRect/>
          </a:stretch>
        </p:blipFill>
        <p:spPr bwMode="auto">
          <a:xfrm>
            <a:off x="6172200" y="343765"/>
            <a:ext cx="771525" cy="466725"/>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533400" y="366712"/>
            <a:ext cx="1238250" cy="333375"/>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7839075" y="267564"/>
            <a:ext cx="619125" cy="6191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382000" cy="3931628"/>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251387">
                <a:tc>
                  <a:txBody>
                    <a:bodyPr/>
                    <a:lstStyle/>
                    <a:p>
                      <a:pPr marL="0" marR="0" algn="ctr">
                        <a:spcBef>
                          <a:spcPts val="0"/>
                        </a:spcBef>
                        <a:spcAft>
                          <a:spcPts val="0"/>
                        </a:spcAft>
                      </a:pPr>
                      <a:r>
                        <a:rPr lang="en-US" sz="1200" b="1" dirty="0" err="1">
                          <a:latin typeface="Times New Roman"/>
                          <a:ea typeface="Times New Roman"/>
                        </a:rPr>
                        <a:t>Tema</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b="1">
                          <a:latin typeface="Times New Roman"/>
                          <a:ea typeface="Times New Roman"/>
                        </a:rPr>
                        <a:t>Modalitati de organizare/desfasurare</a:t>
                      </a:r>
                      <a:endParaRPr lang="en-US" sz="1200">
                        <a:latin typeface="Times New Roman"/>
                        <a:ea typeface="Times New Roman"/>
                      </a:endParaRPr>
                    </a:p>
                  </a:txBody>
                  <a:tcPr marL="68580" marR="68580" marT="0" marB="0"/>
                </a:tc>
                <a:extLst>
                  <a:ext uri="{0D108BD9-81ED-4DB2-BD59-A6C34878D82A}">
                    <a16:rowId xmlns:a16="http://schemas.microsoft.com/office/drawing/2014/main" val="10000"/>
                  </a:ext>
                </a:extLst>
              </a:tr>
              <a:tr h="251387">
                <a:tc>
                  <a:txBody>
                    <a:bodyPr/>
                    <a:lstStyle/>
                    <a:p>
                      <a:pPr marL="0" marR="0">
                        <a:spcBef>
                          <a:spcPts val="0"/>
                        </a:spcBef>
                        <a:spcAft>
                          <a:spcPts val="0"/>
                        </a:spcAft>
                      </a:pPr>
                      <a:r>
                        <a:rPr lang="fr-FR" sz="1200" dirty="0" err="1">
                          <a:latin typeface="Times New Roman"/>
                          <a:ea typeface="Times New Roman"/>
                        </a:rPr>
                        <a:t>Intalnire</a:t>
                      </a:r>
                      <a:r>
                        <a:rPr lang="fr-FR" sz="1200" dirty="0">
                          <a:latin typeface="Times New Roman"/>
                          <a:ea typeface="Times New Roman"/>
                        </a:rPr>
                        <a:t> – </a:t>
                      </a:r>
                      <a:r>
                        <a:rPr lang="fr-FR" sz="1200" dirty="0" err="1">
                          <a:latin typeface="Times New Roman"/>
                          <a:ea typeface="Times New Roman"/>
                        </a:rPr>
                        <a:t>echipa</a:t>
                      </a:r>
                      <a:r>
                        <a:rPr lang="fr-FR" sz="1200" dirty="0">
                          <a:latin typeface="Times New Roman"/>
                          <a:ea typeface="Times New Roman"/>
                        </a:rPr>
                        <a:t> de </a:t>
                      </a:r>
                      <a:r>
                        <a:rPr lang="fr-FR" sz="1200" dirty="0" err="1">
                          <a:latin typeface="Times New Roman"/>
                          <a:ea typeface="Times New Roman"/>
                        </a:rPr>
                        <a:t>lucru</a:t>
                      </a:r>
                      <a:r>
                        <a:rPr lang="fr-FR" sz="1200" dirty="0">
                          <a:latin typeface="Times New Roman"/>
                          <a:ea typeface="Times New Roman"/>
                        </a:rPr>
                        <a:t> (online)</a:t>
                      </a:r>
                      <a:endParaRPr lang="en-US" sz="1200" dirty="0">
                        <a:latin typeface="Times New Roman"/>
                        <a:ea typeface="Times New Roman"/>
                      </a:endParaRPr>
                    </a:p>
                  </a:txBody>
                  <a:tcPr marL="68580" marR="68580" marT="0" marB="0"/>
                </a:tc>
                <a:tc rowSpan="2">
                  <a:txBody>
                    <a:bodyPr/>
                    <a:lstStyle/>
                    <a:p>
                      <a:pPr marL="0" marR="0">
                        <a:spcBef>
                          <a:spcPts val="0"/>
                        </a:spcBef>
                        <a:spcAft>
                          <a:spcPts val="0"/>
                        </a:spcAft>
                      </a:pPr>
                      <a:r>
                        <a:rPr lang="fr-FR" sz="1200">
                          <a:latin typeface="Times New Roman"/>
                          <a:ea typeface="Times New Roman"/>
                        </a:rPr>
                        <a:t>Elaborarea documentelor necesare, stabilirea temelor aferente programului de lucru, precum si modul de desfasurare a activitatilor online</a:t>
                      </a:r>
                      <a:endParaRPr lang="en-US" sz="1200">
                        <a:latin typeface="Times New Roman"/>
                        <a:ea typeface="Times New Roman"/>
                      </a:endParaRPr>
                    </a:p>
                  </a:txBody>
                  <a:tcPr marL="68580" marR="68580" marT="0" marB="0"/>
                </a:tc>
                <a:extLst>
                  <a:ext uri="{0D108BD9-81ED-4DB2-BD59-A6C34878D82A}">
                    <a16:rowId xmlns:a16="http://schemas.microsoft.com/office/drawing/2014/main" val="10001"/>
                  </a:ext>
                </a:extLst>
              </a:tr>
              <a:tr h="251387">
                <a:tc>
                  <a:txBody>
                    <a:bodyPr/>
                    <a:lstStyle/>
                    <a:p>
                      <a:pPr marL="0" marR="0">
                        <a:spcBef>
                          <a:spcPts val="0"/>
                        </a:spcBef>
                        <a:spcAft>
                          <a:spcPts val="0"/>
                        </a:spcAft>
                      </a:pPr>
                      <a:r>
                        <a:rPr lang="fr-FR" sz="1200">
                          <a:latin typeface="Times New Roman"/>
                          <a:ea typeface="Times New Roman"/>
                        </a:rPr>
                        <a:t>Program de activitati</a:t>
                      </a:r>
                      <a:endParaRPr lang="en-US" sz="1200">
                        <a:latin typeface="Times New Roman"/>
                        <a:ea typeface="Times New Roman"/>
                      </a:endParaRPr>
                    </a:p>
                  </a:txBody>
                  <a:tcPr marL="68580" marR="68580" marT="0" marB="0"/>
                </a:tc>
                <a:tc vMerge="1">
                  <a:txBody>
                    <a:bodyPr/>
                    <a:lstStyle/>
                    <a:p>
                      <a:endParaRPr lang="en-US"/>
                    </a:p>
                  </a:txBody>
                  <a:tcPr/>
                </a:tc>
                <a:extLst>
                  <a:ext uri="{0D108BD9-81ED-4DB2-BD59-A6C34878D82A}">
                    <a16:rowId xmlns:a16="http://schemas.microsoft.com/office/drawing/2014/main" val="10002"/>
                  </a:ext>
                </a:extLst>
              </a:tr>
              <a:tr h="502774">
                <a:tc>
                  <a:txBody>
                    <a:bodyPr/>
                    <a:lstStyle/>
                    <a:p>
                      <a:pPr marL="0" marR="0">
                        <a:spcBef>
                          <a:spcPts val="0"/>
                        </a:spcBef>
                        <a:spcAft>
                          <a:spcPts val="0"/>
                        </a:spcAft>
                      </a:pPr>
                      <a:r>
                        <a:rPr lang="fr-FR" sz="1200">
                          <a:latin typeface="Times New Roman"/>
                          <a:ea typeface="Times New Roman"/>
                        </a:rPr>
                        <a:t>Pregatirea elevilor in vederea obtinerii unor rezultate bune la invatatura. Recapitularea materiei</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Disciplia: Lb si literatura romana, Matematica, Lb. Engleza, Informatica si TIC, etc.</a:t>
                      </a:r>
                      <a:endParaRPr lang="en-US" sz="1200">
                        <a:latin typeface="Times New Roman"/>
                        <a:ea typeface="Times New Roman"/>
                      </a:endParaRPr>
                    </a:p>
                    <a:p>
                      <a:pPr marL="0" marR="0">
                        <a:spcBef>
                          <a:spcPts val="0"/>
                        </a:spcBef>
                        <a:spcAft>
                          <a:spcPts val="0"/>
                        </a:spcAft>
                      </a:pPr>
                      <a:r>
                        <a:rPr lang="fr-FR" sz="1200">
                          <a:latin typeface="Times New Roman"/>
                          <a:ea typeface="Times New Roman"/>
                        </a:rPr>
                        <a:t>Resurse: Aplicatiile Google,  </a:t>
                      </a:r>
                      <a:r>
                        <a:rPr lang="en-US" sz="1200">
                          <a:latin typeface="Times New Roman"/>
                          <a:ea typeface="Times New Roman"/>
                        </a:rPr>
                        <a:t>Zoom</a:t>
                      </a:r>
                    </a:p>
                  </a:txBody>
                  <a:tcPr marL="68580" marR="68580" marT="0" marB="0"/>
                </a:tc>
                <a:extLst>
                  <a:ext uri="{0D108BD9-81ED-4DB2-BD59-A6C34878D82A}">
                    <a16:rowId xmlns:a16="http://schemas.microsoft.com/office/drawing/2014/main" val="10003"/>
                  </a:ext>
                </a:extLst>
              </a:tr>
              <a:tr h="251387">
                <a:tc>
                  <a:txBody>
                    <a:bodyPr/>
                    <a:lstStyle/>
                    <a:p>
                      <a:pPr marL="0" marR="0">
                        <a:spcBef>
                          <a:spcPts val="0"/>
                        </a:spcBef>
                        <a:spcAft>
                          <a:spcPts val="0"/>
                        </a:spcAft>
                      </a:pPr>
                      <a:r>
                        <a:rPr lang="fr-FR" sz="1200">
                          <a:latin typeface="Times New Roman"/>
                          <a:ea typeface="Times New Roman"/>
                        </a:rPr>
                        <a:t>„Maini lucratoare - maini rugatoare”</a:t>
                      </a:r>
                      <a:endParaRPr lang="en-US" sz="1200">
                        <a:latin typeface="Times New Roman"/>
                        <a:ea typeface="Times New Roman"/>
                      </a:endParaRPr>
                    </a:p>
                  </a:txBody>
                  <a:tcPr marL="68580" marR="68580" marT="0" marB="0"/>
                </a:tc>
                <a:tc>
                  <a:txBody>
                    <a:bodyPr/>
                    <a:lstStyle/>
                    <a:p>
                      <a:pPr marL="0" marR="0">
                        <a:spcBef>
                          <a:spcPts val="0"/>
                        </a:spcBef>
                        <a:spcAft>
                          <a:spcPts val="0"/>
                        </a:spcAft>
                        <a:tabLst>
                          <a:tab pos="228600" algn="l"/>
                        </a:tabLst>
                      </a:pPr>
                      <a:r>
                        <a:rPr lang="en-US" sz="1200">
                          <a:latin typeface="Times New Roman"/>
                          <a:ea typeface="Times New Roman"/>
                        </a:rPr>
                        <a:t>Confecționarea unor felicitări specifice sărbătorilor Pascale, prezentari ppt, desene representative</a:t>
                      </a:r>
                    </a:p>
                    <a:p>
                      <a:pPr marL="0" marR="0">
                        <a:spcBef>
                          <a:spcPts val="0"/>
                        </a:spcBef>
                        <a:spcAft>
                          <a:spcPts val="0"/>
                        </a:spcAft>
                        <a:tabLst>
                          <a:tab pos="228600" algn="l"/>
                        </a:tabLst>
                      </a:pPr>
                      <a:r>
                        <a:rPr lang="en-US" sz="1200">
                          <a:latin typeface="Times New Roman"/>
                          <a:ea typeface="Times New Roman"/>
                        </a:rPr>
                        <a:t>Resure: </a:t>
                      </a:r>
                      <a:r>
                        <a:rPr lang="fr-FR" sz="1200">
                          <a:latin typeface="Times New Roman"/>
                          <a:ea typeface="Times New Roman"/>
                        </a:rPr>
                        <a:t>Aplicatiile Google, </a:t>
                      </a:r>
                      <a:r>
                        <a:rPr lang="en-US" sz="1200">
                          <a:latin typeface="Times New Roman"/>
                          <a:ea typeface="Times New Roman"/>
                        </a:rPr>
                        <a:t>Zoom</a:t>
                      </a:r>
                    </a:p>
                  </a:txBody>
                  <a:tcPr marL="68580" marR="68580" marT="0" marB="0"/>
                </a:tc>
                <a:extLst>
                  <a:ext uri="{0D108BD9-81ED-4DB2-BD59-A6C34878D82A}">
                    <a16:rowId xmlns:a16="http://schemas.microsoft.com/office/drawing/2014/main" val="10004"/>
                  </a:ext>
                </a:extLst>
              </a:tr>
              <a:tr h="251387">
                <a:tc>
                  <a:txBody>
                    <a:bodyPr/>
                    <a:lstStyle/>
                    <a:p>
                      <a:pPr marL="0" marR="0">
                        <a:spcBef>
                          <a:spcPts val="0"/>
                        </a:spcBef>
                        <a:spcAft>
                          <a:spcPts val="0"/>
                        </a:spcAft>
                      </a:pPr>
                      <a:r>
                        <a:rPr lang="fr-FR" sz="1200">
                          <a:latin typeface="Times New Roman"/>
                          <a:ea typeface="Times New Roman"/>
                        </a:rPr>
                        <a:t>Intocmirea documentelor de raportare</a:t>
                      </a:r>
                      <a:endParaRPr lang="en-US" sz="1200">
                        <a:latin typeface="Times New Roman"/>
                        <a:ea typeface="Times New Roman"/>
                      </a:endParaRPr>
                    </a:p>
                  </a:txBody>
                  <a:tcPr marL="68580" marR="68580" marT="0" marB="0"/>
                </a:tc>
                <a:tc>
                  <a:txBody>
                    <a:bodyPr/>
                    <a:lstStyle/>
                    <a:p>
                      <a:pPr marL="0" marR="0">
                        <a:spcBef>
                          <a:spcPts val="0"/>
                        </a:spcBef>
                        <a:spcAft>
                          <a:spcPts val="0"/>
                        </a:spcAft>
                        <a:tabLst>
                          <a:tab pos="228600" algn="l"/>
                        </a:tabLst>
                      </a:pPr>
                      <a:r>
                        <a:rPr lang="fr-FR" sz="1200">
                          <a:latin typeface="Times New Roman"/>
                          <a:ea typeface="Times New Roman"/>
                        </a:rPr>
                        <a:t>Pregatirea livrabilelor</a:t>
                      </a:r>
                      <a:endParaRPr lang="en-US" sz="1200">
                        <a:latin typeface="Times New Roman"/>
                        <a:ea typeface="Times New Roman"/>
                      </a:endParaRPr>
                    </a:p>
                  </a:txBody>
                  <a:tcPr marL="68580" marR="68580" marT="0" marB="0"/>
                </a:tc>
                <a:extLst>
                  <a:ext uri="{0D108BD9-81ED-4DB2-BD59-A6C34878D82A}">
                    <a16:rowId xmlns:a16="http://schemas.microsoft.com/office/drawing/2014/main" val="10005"/>
                  </a:ext>
                </a:extLst>
              </a:tr>
              <a:tr h="251387">
                <a:tc>
                  <a:txBody>
                    <a:bodyPr/>
                    <a:lstStyle/>
                    <a:p>
                      <a:pPr marL="457200" marR="0" indent="-459105">
                        <a:spcBef>
                          <a:spcPts val="0"/>
                        </a:spcBef>
                        <a:spcAft>
                          <a:spcPts val="0"/>
                        </a:spcAft>
                      </a:pPr>
                      <a:r>
                        <a:rPr lang="en-US" sz="1200">
                          <a:latin typeface="Times New Roman"/>
                          <a:ea typeface="Times New Roman"/>
                        </a:rPr>
                        <a:t>Activitati educative specifie sarbatorilor Pascale</a:t>
                      </a:r>
                    </a:p>
                    <a:p>
                      <a:pPr marL="457200" marR="0" indent="-459105">
                        <a:spcBef>
                          <a:spcPts val="0"/>
                        </a:spcBef>
                        <a:spcAft>
                          <a:spcPts val="0"/>
                        </a:spcAft>
                      </a:pPr>
                      <a:r>
                        <a:rPr lang="en-US" sz="1200">
                          <a:latin typeface="Times New Roman"/>
                          <a:ea typeface="Times New Roman"/>
                        </a:rPr>
                        <a:t>– traditii si obiceiuri de Paste</a:t>
                      </a:r>
                    </a:p>
                    <a:p>
                      <a:pPr marL="457200" marR="0" indent="-459105">
                        <a:spcBef>
                          <a:spcPts val="0"/>
                        </a:spcBef>
                        <a:spcAft>
                          <a:spcPts val="0"/>
                        </a:spcAft>
                      </a:pPr>
                      <a:r>
                        <a:rPr lang="en-US" sz="1200">
                          <a:latin typeface="Times New Roman"/>
                          <a:ea typeface="Times New Roman"/>
                        </a:rPr>
                        <a:t>– incondeierea oualor in Bucovina</a:t>
                      </a:r>
                    </a:p>
                    <a:p>
                      <a:pPr marL="457200" marR="0" indent="-459105">
                        <a:spcBef>
                          <a:spcPts val="0"/>
                        </a:spcBef>
                        <a:spcAft>
                          <a:spcPts val="0"/>
                        </a:spcAft>
                      </a:pPr>
                      <a:r>
                        <a:rPr lang="en-US" sz="1200">
                          <a:latin typeface="Times New Roman"/>
                          <a:ea typeface="Times New Roman"/>
                        </a:rPr>
                        <a:t>– cum sa faci oua de Paste….</a:t>
                      </a:r>
                    </a:p>
                    <a:p>
                      <a:pPr marL="457200" marR="0" indent="-459105">
                        <a:spcBef>
                          <a:spcPts val="0"/>
                        </a:spcBef>
                        <a:spcAft>
                          <a:spcPts val="0"/>
                        </a:spcAft>
                      </a:pPr>
                      <a:r>
                        <a:rPr lang="en-US" sz="1200">
                          <a:latin typeface="Times New Roman"/>
                          <a:ea typeface="Times New Roman"/>
                        </a:rPr>
                        <a:t>– cum sa faci un cos de oua de Paste….</a:t>
                      </a:r>
                    </a:p>
                  </a:txBody>
                  <a:tcPr marL="68580" marR="68580" marT="0" marB="0"/>
                </a:tc>
                <a:tc>
                  <a:txBody>
                    <a:bodyPr/>
                    <a:lstStyle/>
                    <a:p>
                      <a:pPr marL="457200" marR="0" indent="6985">
                        <a:spcBef>
                          <a:spcPts val="0"/>
                        </a:spcBef>
                        <a:spcAft>
                          <a:spcPts val="0"/>
                        </a:spcAft>
                      </a:pPr>
                      <a:r>
                        <a:rPr lang="en-US" sz="1200">
                          <a:latin typeface="Times New Roman"/>
                          <a:ea typeface="Times New Roman"/>
                        </a:rPr>
                        <a:t>Resure: </a:t>
                      </a:r>
                      <a:r>
                        <a:rPr lang="fr-FR" sz="1200">
                          <a:latin typeface="Times New Roman"/>
                          <a:ea typeface="Times New Roman"/>
                        </a:rPr>
                        <a:t>Aplicatiile Google, </a:t>
                      </a:r>
                      <a:r>
                        <a:rPr lang="en-US" sz="1200">
                          <a:latin typeface="Times New Roman"/>
                          <a:ea typeface="Times New Roman"/>
                        </a:rPr>
                        <a:t>Zoom</a:t>
                      </a:r>
                    </a:p>
                    <a:p>
                      <a:pPr marL="457200" marR="0" indent="6985">
                        <a:spcBef>
                          <a:spcPts val="0"/>
                        </a:spcBef>
                        <a:spcAft>
                          <a:spcPts val="0"/>
                        </a:spcAft>
                      </a:pPr>
                      <a:r>
                        <a:rPr lang="en-US" sz="1200" u="sng">
                          <a:solidFill>
                            <a:srgbClr val="0000FF"/>
                          </a:solidFill>
                          <a:latin typeface="Times New Roman"/>
                          <a:ea typeface="Times New Roman"/>
                          <a:hlinkClick r:id="rId2"/>
                        </a:rPr>
                        <a:t>https://www.youtube.com/watch?v=FJFYWwosfbo</a:t>
                      </a:r>
                      <a:r>
                        <a:rPr lang="en-US" sz="1200">
                          <a:latin typeface="Times New Roman"/>
                          <a:ea typeface="Times New Roman"/>
                        </a:rPr>
                        <a:t> </a:t>
                      </a:r>
                      <a:r>
                        <a:rPr lang="en-US" sz="1200" u="sng">
                          <a:solidFill>
                            <a:srgbClr val="0000FF"/>
                          </a:solidFill>
                          <a:latin typeface="Times New Roman"/>
                          <a:ea typeface="Times New Roman"/>
                          <a:hlinkClick r:id="rId3"/>
                        </a:rPr>
                        <a:t>https://www.youtube.com/watch?v=2Ba0QGTiLSw</a:t>
                      </a:r>
                      <a:r>
                        <a:rPr lang="en-US" sz="1200">
                          <a:latin typeface="Times New Roman"/>
                          <a:ea typeface="Times New Roman"/>
                        </a:rPr>
                        <a:t> </a:t>
                      </a:r>
                      <a:r>
                        <a:rPr lang="en-US" sz="1200" u="sng">
                          <a:solidFill>
                            <a:srgbClr val="0000FF"/>
                          </a:solidFill>
                          <a:latin typeface="Times New Roman"/>
                          <a:ea typeface="Times New Roman"/>
                          <a:hlinkClick r:id="rId4"/>
                        </a:rPr>
                        <a:t>https://www.youtube.com/watch?v=vTx4aoyBNSo</a:t>
                      </a:r>
                      <a:r>
                        <a:rPr lang="en-US" sz="1200">
                          <a:latin typeface="Times New Roman"/>
                          <a:ea typeface="Times New Roman"/>
                        </a:rPr>
                        <a:t> </a:t>
                      </a:r>
                      <a:r>
                        <a:rPr lang="en-US" sz="1200" u="sng">
                          <a:solidFill>
                            <a:srgbClr val="0000FF"/>
                          </a:solidFill>
                          <a:latin typeface="Times New Roman"/>
                          <a:ea typeface="Times New Roman"/>
                          <a:hlinkClick r:id="rId5"/>
                        </a:rPr>
                        <a:t>https://www.youtube.com/watch?v=VSR0k7ImC1Q</a:t>
                      </a:r>
                      <a:endParaRPr lang="en-US" sz="1200">
                        <a:latin typeface="Times New Roman"/>
                        <a:ea typeface="Times New Roman"/>
                      </a:endParaRPr>
                    </a:p>
                  </a:txBody>
                  <a:tcPr marL="68580" marR="68580" marT="0" marB="0"/>
                </a:tc>
                <a:extLst>
                  <a:ext uri="{0D108BD9-81ED-4DB2-BD59-A6C34878D82A}">
                    <a16:rowId xmlns:a16="http://schemas.microsoft.com/office/drawing/2014/main" val="10006"/>
                  </a:ext>
                </a:extLst>
              </a:tr>
              <a:tr h="251387">
                <a:tc>
                  <a:txBody>
                    <a:bodyPr/>
                    <a:lstStyle/>
                    <a:p>
                      <a:pPr marL="0" marR="0">
                        <a:spcBef>
                          <a:spcPts val="0"/>
                        </a:spcBef>
                        <a:spcAft>
                          <a:spcPts val="0"/>
                        </a:spcAft>
                      </a:pPr>
                      <a:r>
                        <a:rPr lang="fr-FR" sz="1200">
                          <a:latin typeface="Times New Roman"/>
                          <a:ea typeface="Times New Roman"/>
                        </a:rPr>
                        <a:t>Intalnire – echipa de lucru</a:t>
                      </a:r>
                      <a:endParaRPr lang="en-US" sz="1200">
                        <a:latin typeface="Times New Roman"/>
                        <a:ea typeface="Times New Roman"/>
                      </a:endParaRPr>
                    </a:p>
                  </a:txBody>
                  <a:tcPr marL="68580" marR="68580" marT="0" marB="0"/>
                </a:tc>
                <a:tc rowSpan="2">
                  <a:txBody>
                    <a:bodyPr/>
                    <a:lstStyle/>
                    <a:p>
                      <a:pPr marL="0" marR="0">
                        <a:spcBef>
                          <a:spcPts val="0"/>
                        </a:spcBef>
                        <a:spcAft>
                          <a:spcPts val="0"/>
                        </a:spcAft>
                      </a:pPr>
                      <a:r>
                        <a:rPr lang="fr-FR" sz="1200">
                          <a:latin typeface="Times New Roman"/>
                          <a:ea typeface="Times New Roman"/>
                        </a:rPr>
                        <a:t>Elaborarea documentelor necesare, stabilirea temelor aferente programului de lucru</a:t>
                      </a:r>
                      <a:endParaRPr lang="en-US" sz="1200">
                        <a:latin typeface="Times New Roman"/>
                        <a:ea typeface="Times New Roman"/>
                      </a:endParaRPr>
                    </a:p>
                  </a:txBody>
                  <a:tcPr marL="68580" marR="68580" marT="0" marB="0"/>
                </a:tc>
                <a:extLst>
                  <a:ext uri="{0D108BD9-81ED-4DB2-BD59-A6C34878D82A}">
                    <a16:rowId xmlns:a16="http://schemas.microsoft.com/office/drawing/2014/main" val="10007"/>
                  </a:ext>
                </a:extLst>
              </a:tr>
              <a:tr h="251387">
                <a:tc>
                  <a:txBody>
                    <a:bodyPr/>
                    <a:lstStyle/>
                    <a:p>
                      <a:pPr marL="0" marR="0">
                        <a:spcBef>
                          <a:spcPts val="0"/>
                        </a:spcBef>
                        <a:spcAft>
                          <a:spcPts val="0"/>
                        </a:spcAft>
                      </a:pPr>
                      <a:r>
                        <a:rPr lang="fr-FR" sz="1200">
                          <a:latin typeface="Times New Roman"/>
                          <a:ea typeface="Times New Roman"/>
                        </a:rPr>
                        <a:t>Program de activitati</a:t>
                      </a:r>
                      <a:endParaRPr lang="en-US" sz="1200">
                        <a:latin typeface="Times New Roman"/>
                        <a:ea typeface="Times New Roman"/>
                      </a:endParaRPr>
                    </a:p>
                  </a:txBody>
                  <a:tcPr marL="68580" marR="68580" marT="0" marB="0"/>
                </a:tc>
                <a:tc vMerge="1">
                  <a:txBody>
                    <a:bodyPr/>
                    <a:lstStyle/>
                    <a:p>
                      <a:endParaRPr lang="en-US"/>
                    </a:p>
                  </a:txBody>
                  <a:tcPr/>
                </a:tc>
                <a:extLst>
                  <a:ext uri="{0D108BD9-81ED-4DB2-BD59-A6C34878D82A}">
                    <a16:rowId xmlns:a16="http://schemas.microsoft.com/office/drawing/2014/main" val="10008"/>
                  </a:ext>
                </a:extLst>
              </a:tr>
              <a:tr h="251387">
                <a:tc>
                  <a:txBody>
                    <a:bodyPr/>
                    <a:lstStyle/>
                    <a:p>
                      <a:pPr marL="0" marR="0">
                        <a:spcBef>
                          <a:spcPts val="0"/>
                        </a:spcBef>
                        <a:spcAft>
                          <a:spcPts val="0"/>
                        </a:spcAft>
                      </a:pPr>
                      <a:r>
                        <a:rPr lang="fr-FR" sz="1200">
                          <a:latin typeface="Times New Roman"/>
                          <a:ea typeface="Times New Roman"/>
                        </a:rPr>
                        <a:t>Vizionare film.Discutii pe baza filmului.</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dirty="0" err="1">
                          <a:latin typeface="Times New Roman"/>
                          <a:ea typeface="Times New Roman"/>
                        </a:rPr>
                        <a:t>Caracterizarea</a:t>
                      </a:r>
                      <a:r>
                        <a:rPr lang="fr-FR" sz="1200" dirty="0">
                          <a:latin typeface="Times New Roman"/>
                          <a:ea typeface="Times New Roman"/>
                        </a:rPr>
                        <a:t> </a:t>
                      </a:r>
                      <a:r>
                        <a:rPr lang="fr-FR" sz="1200" dirty="0" err="1">
                          <a:latin typeface="Times New Roman"/>
                          <a:ea typeface="Times New Roman"/>
                        </a:rPr>
                        <a:t>personajului</a:t>
                      </a:r>
                      <a:r>
                        <a:rPr lang="fr-FR" sz="1200" dirty="0">
                          <a:latin typeface="Times New Roman"/>
                          <a:ea typeface="Times New Roman"/>
                        </a:rPr>
                        <a:t> .</a:t>
                      </a:r>
                      <a:endParaRPr lang="en-US" sz="1200" dirty="0">
                        <a:latin typeface="Times New Roman"/>
                        <a:ea typeface="Times New Roman"/>
                      </a:endParaRPr>
                    </a:p>
                    <a:p>
                      <a:pPr marL="0" marR="0">
                        <a:spcBef>
                          <a:spcPts val="0"/>
                        </a:spcBef>
                        <a:spcAft>
                          <a:spcPts val="0"/>
                        </a:spcAft>
                      </a:pPr>
                      <a:r>
                        <a:rPr lang="fr-FR" sz="1200" dirty="0" err="1">
                          <a:latin typeface="Times New Roman"/>
                          <a:ea typeface="Times New Roman"/>
                        </a:rPr>
                        <a:t>Discutii</a:t>
                      </a:r>
                      <a:r>
                        <a:rPr lang="fr-FR" sz="1200" dirty="0">
                          <a:latin typeface="Times New Roman"/>
                          <a:ea typeface="Times New Roman"/>
                        </a:rPr>
                        <a:t> </a:t>
                      </a:r>
                      <a:r>
                        <a:rPr lang="fr-FR" sz="1200" dirty="0" err="1">
                          <a:latin typeface="Times New Roman"/>
                          <a:ea typeface="Times New Roman"/>
                        </a:rPr>
                        <a:t>libere</a:t>
                      </a:r>
                      <a:r>
                        <a:rPr lang="fr-FR" sz="1200" dirty="0">
                          <a:latin typeface="Times New Roman"/>
                          <a:ea typeface="Times New Roman"/>
                        </a:rPr>
                        <a:t>.</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09"/>
                  </a:ext>
                </a:extLst>
              </a:tr>
            </a:tbl>
          </a:graphicData>
        </a:graphic>
      </p:graphicFrame>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A</a:t>
            </a:r>
            <a:r>
              <a:rPr lang="ro-RO" dirty="0" err="1" smtClean="0"/>
              <a:t>ctivitati</a:t>
            </a:r>
            <a:r>
              <a:rPr lang="ro-RO" dirty="0" smtClean="0"/>
              <a:t> </a:t>
            </a:r>
            <a:r>
              <a:rPr lang="en-US" dirty="0" err="1" smtClean="0"/>
              <a:t>desfasurate</a:t>
            </a:r>
            <a:r>
              <a:rPr lang="en-US" dirty="0" smtClean="0"/>
              <a:t> </a:t>
            </a:r>
            <a:r>
              <a:rPr lang="ro-RO" dirty="0" smtClean="0"/>
              <a:t>in</a:t>
            </a:r>
            <a:r>
              <a:rPr lang="en-US" dirty="0" smtClean="0"/>
              <a:t> </a:t>
            </a:r>
            <a:r>
              <a:rPr lang="en-US" dirty="0" err="1" smtClean="0"/>
              <a:t>cadrul</a:t>
            </a:r>
            <a:r>
              <a:rPr lang="ro-RO" dirty="0" smtClean="0"/>
              <a:t> proiectul</a:t>
            </a:r>
            <a:r>
              <a:rPr lang="en-US" dirty="0" err="1" smtClean="0"/>
              <a:t>ui</a:t>
            </a:r>
            <a:r>
              <a:rPr lang="en-US" dirty="0" smtClean="0"/>
              <a:t> </a:t>
            </a:r>
            <a:r>
              <a:rPr lang="ro-RO" dirty="0" smtClean="0"/>
              <a:t>106178</a:t>
            </a:r>
            <a:r>
              <a:rPr lang="en-US" dirty="0" smtClean="0"/>
              <a:t/>
            </a:r>
            <a:br>
              <a:rPr lang="en-US" dirty="0" smtClean="0"/>
            </a:b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52856611_1650987748438251_2832316420533344132_n.jpg"/>
          <p:cNvPicPr>
            <a:picLocks noGrp="1" noChangeAspect="1"/>
          </p:cNvPicPr>
          <p:nvPr>
            <p:ph idx="1"/>
          </p:nvPr>
        </p:nvPicPr>
        <p:blipFill>
          <a:blip r:embed="rId2" cstate="print"/>
          <a:stretch>
            <a:fillRect/>
          </a:stretch>
        </p:blipFill>
        <p:spPr>
          <a:xfrm>
            <a:off x="1365414" y="1676400"/>
            <a:ext cx="6413171" cy="4330700"/>
          </a:xfrm>
        </p:spPr>
      </p:pic>
      <p:sp>
        <p:nvSpPr>
          <p:cNvPr id="3" name="Title 2"/>
          <p:cNvSpPr>
            <a:spLocks noGrp="1"/>
          </p:cNvSpPr>
          <p:nvPr>
            <p:ph type="title"/>
          </p:nvPr>
        </p:nvSpPr>
        <p:spPr>
          <a:xfrm>
            <a:off x="457200" y="274638"/>
            <a:ext cx="8229600" cy="1249362"/>
          </a:xfrm>
        </p:spPr>
        <p:txBody>
          <a:bodyPr>
            <a:normAutofit fontScale="90000"/>
          </a:bodyPr>
          <a:lstStyle/>
          <a:p>
            <a:r>
              <a:rPr lang="en-US" sz="1800" dirty="0" smtClean="0"/>
              <a:t>  </a:t>
            </a:r>
            <a:r>
              <a:rPr lang="vi-VN" sz="1800" dirty="0" smtClean="0"/>
              <a:t>Un rol important în căutarea de ajutor psihologic, în progresul, precum și pentru rezultatul terapiei îl joacă motivația utilizatorului de servicii de terapie </a:t>
            </a:r>
            <a:r>
              <a:rPr lang="en-US" sz="1800" dirty="0" smtClean="0"/>
              <a:t>p</a:t>
            </a:r>
            <a:r>
              <a:rPr lang="vi-VN" sz="1800" dirty="0" smtClean="0"/>
              <a:t>sihologică de a se implica în propriul proces terapeutic</a:t>
            </a:r>
            <a:r>
              <a:rPr lang="en-US" sz="1800" dirty="0" smtClean="0"/>
              <a:t>.</a:t>
            </a:r>
            <a:br>
              <a:rPr lang="en-US" sz="1800" dirty="0" smtClean="0"/>
            </a:br>
            <a:r>
              <a:rPr lang="en-US" sz="1800" dirty="0" smtClean="0"/>
              <a:t>  De </a:t>
            </a:r>
            <a:r>
              <a:rPr lang="en-US" sz="1800" dirty="0" err="1" smtClean="0"/>
              <a:t>acest</a:t>
            </a:r>
            <a:r>
              <a:rPr lang="en-US" sz="1800" dirty="0" smtClean="0"/>
              <a:t> </a:t>
            </a:r>
            <a:r>
              <a:rPr lang="en-US" sz="1800" dirty="0" err="1" smtClean="0"/>
              <a:t>lucru</a:t>
            </a:r>
            <a:r>
              <a:rPr lang="en-US" sz="1800" dirty="0" smtClean="0"/>
              <a:t> au </a:t>
            </a:r>
            <a:r>
              <a:rPr lang="en-US" sz="1800" dirty="0" err="1" smtClean="0"/>
              <a:t>beneficiat</a:t>
            </a:r>
            <a:r>
              <a:rPr lang="en-US" sz="1800" dirty="0" smtClean="0"/>
              <a:t> in </a:t>
            </a:r>
            <a:r>
              <a:rPr lang="en-US" sz="1800" dirty="0" err="1" smtClean="0"/>
              <a:t>cadrul</a:t>
            </a:r>
            <a:r>
              <a:rPr lang="en-US" sz="1800" dirty="0" smtClean="0"/>
              <a:t> </a:t>
            </a:r>
            <a:r>
              <a:rPr lang="en-US" sz="1800" dirty="0" err="1" smtClean="0"/>
              <a:t>proiectului</a:t>
            </a:r>
            <a:r>
              <a:rPr lang="en-US" sz="1800" dirty="0" smtClean="0"/>
              <a:t> , </a:t>
            </a:r>
            <a:r>
              <a:rPr lang="en-US" sz="1800" dirty="0" err="1" smtClean="0"/>
              <a:t>pe</a:t>
            </a:r>
            <a:r>
              <a:rPr lang="en-US" sz="1800" dirty="0" smtClean="0"/>
              <a:t> tot </a:t>
            </a:r>
            <a:r>
              <a:rPr lang="en-US" sz="1800" dirty="0" err="1" smtClean="0"/>
              <a:t>parcursul</a:t>
            </a:r>
            <a:r>
              <a:rPr lang="en-US" sz="1800" dirty="0" smtClean="0"/>
              <a:t> </a:t>
            </a:r>
            <a:r>
              <a:rPr lang="en-US" sz="1800" dirty="0" err="1" smtClean="0"/>
              <a:t>lui</a:t>
            </a:r>
            <a:r>
              <a:rPr lang="en-US" sz="1800" dirty="0" smtClean="0"/>
              <a:t>, </a:t>
            </a:r>
            <a:r>
              <a:rPr lang="en-US" sz="1800" dirty="0" err="1" smtClean="0"/>
              <a:t>cele</a:t>
            </a:r>
            <a:r>
              <a:rPr lang="en-US" sz="1800" dirty="0" smtClean="0"/>
              <a:t> 10 </a:t>
            </a:r>
            <a:r>
              <a:rPr lang="en-US" sz="1800" dirty="0" err="1" smtClean="0"/>
              <a:t>grupe</a:t>
            </a:r>
            <a:r>
              <a:rPr lang="en-US" sz="1800" dirty="0" smtClean="0"/>
              <a:t> de </a:t>
            </a:r>
            <a:r>
              <a:rPr lang="en-US" sz="1800" dirty="0" err="1" smtClean="0"/>
              <a:t>elevi</a:t>
            </a:r>
            <a:r>
              <a:rPr lang="en-US" sz="1800" dirty="0" smtClean="0"/>
              <a:t> din </a:t>
            </a:r>
            <a:r>
              <a:rPr lang="en-US" sz="1800" dirty="0" err="1" smtClean="0"/>
              <a:t>unitatea</a:t>
            </a:r>
            <a:r>
              <a:rPr lang="en-US" sz="1800" dirty="0" smtClean="0"/>
              <a:t> </a:t>
            </a:r>
            <a:r>
              <a:rPr lang="en-US" sz="1800" dirty="0" err="1" smtClean="0"/>
              <a:t>noastra</a:t>
            </a:r>
            <a:r>
              <a:rPr lang="en-US" sz="1800" dirty="0" smtClean="0"/>
              <a:t> de </a:t>
            </a:r>
            <a:r>
              <a:rPr lang="en-US" sz="1800" dirty="0" err="1" smtClean="0"/>
              <a:t>invatamant</a:t>
            </a:r>
            <a:r>
              <a:rPr lang="en-US" sz="1800" dirty="0" smtClean="0"/>
              <a:t>.</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sz="1000" dirty="0"/>
          </a:p>
        </p:txBody>
      </p:sp>
      <p:sp>
        <p:nvSpPr>
          <p:cNvPr id="3" name="Title 2"/>
          <p:cNvSpPr>
            <a:spLocks noGrp="1"/>
          </p:cNvSpPr>
          <p:nvPr>
            <p:ph type="title"/>
          </p:nvPr>
        </p:nvSpPr>
        <p:spPr/>
        <p:txBody>
          <a:bodyPr>
            <a:normAutofit fontScale="90000"/>
          </a:bodyPr>
          <a:lstStyle/>
          <a:p>
            <a:pPr algn="ctr"/>
            <a:r>
              <a:rPr lang="en-US" sz="1400" b="0" i="1" u="sng" dirty="0" err="1" smtClean="0"/>
              <a:t>Profesor</a:t>
            </a:r>
            <a:r>
              <a:rPr lang="en-US" sz="1400" b="0" i="1" u="sng" dirty="0" smtClean="0"/>
              <a:t>  Dina Constanta  GRUPA NR 1</a:t>
            </a:r>
            <a:r>
              <a:rPr lang="en-US" sz="1400" dirty="0" smtClean="0"/>
              <a:t/>
            </a:r>
            <a:br>
              <a:rPr lang="en-US" sz="1400" dirty="0" smtClean="0"/>
            </a:br>
            <a:r>
              <a:rPr lang="en-US" sz="1400" dirty="0" err="1" smtClean="0"/>
              <a:t>Mistode</a:t>
            </a:r>
            <a:r>
              <a:rPr lang="en-US" sz="1400" dirty="0" smtClean="0"/>
              <a:t> </a:t>
            </a:r>
            <a:r>
              <a:rPr lang="en-US" sz="1400" dirty="0" err="1" smtClean="0"/>
              <a:t>Cristian</a:t>
            </a:r>
            <a:r>
              <a:rPr lang="en-US" sz="1400" dirty="0" smtClean="0"/>
              <a:t> </a:t>
            </a:r>
            <a:r>
              <a:rPr lang="en-US" sz="1400" dirty="0" err="1" smtClean="0"/>
              <a:t>Nicusor,Mistodie</a:t>
            </a:r>
            <a:r>
              <a:rPr lang="en-US" sz="1400" dirty="0" smtClean="0"/>
              <a:t> </a:t>
            </a:r>
            <a:r>
              <a:rPr lang="en-US" sz="1400" dirty="0" err="1" smtClean="0"/>
              <a:t>Malina</a:t>
            </a:r>
            <a:r>
              <a:rPr lang="en-US" sz="1400" dirty="0" smtClean="0"/>
              <a:t> </a:t>
            </a:r>
            <a:r>
              <a:rPr lang="en-US" sz="1400" dirty="0" err="1" smtClean="0"/>
              <a:t>Georgiana,Baroian</a:t>
            </a:r>
            <a:r>
              <a:rPr lang="en-US" sz="1400" dirty="0" smtClean="0"/>
              <a:t> David </a:t>
            </a:r>
            <a:r>
              <a:rPr lang="en-US" sz="1400" dirty="0" err="1" smtClean="0"/>
              <a:t>Constantin</a:t>
            </a:r>
            <a:r>
              <a:rPr lang="en-US" sz="1400" dirty="0" smtClean="0"/>
              <a:t>, Nita Andrei </a:t>
            </a:r>
            <a:r>
              <a:rPr lang="en-US" sz="1400" dirty="0" err="1" smtClean="0"/>
              <a:t>Cristian,Rusu</a:t>
            </a:r>
            <a:r>
              <a:rPr lang="en-US" sz="1400" dirty="0" smtClean="0"/>
              <a:t> </a:t>
            </a:r>
            <a:r>
              <a:rPr lang="en-US" sz="1400" dirty="0" err="1" smtClean="0"/>
              <a:t>Papi</a:t>
            </a:r>
            <a:r>
              <a:rPr lang="en-US" sz="1400" dirty="0" smtClean="0"/>
              <a:t> </a:t>
            </a:r>
            <a:r>
              <a:rPr lang="en-US" sz="1400" dirty="0" err="1" smtClean="0"/>
              <a:t>Geani,Iordan</a:t>
            </a:r>
            <a:r>
              <a:rPr lang="en-US" sz="1400" dirty="0" smtClean="0"/>
              <a:t> </a:t>
            </a:r>
            <a:r>
              <a:rPr lang="en-US" sz="1400" dirty="0" err="1" smtClean="0"/>
              <a:t>Lucica</a:t>
            </a:r>
            <a:r>
              <a:rPr lang="en-US" sz="1400" dirty="0" smtClean="0"/>
              <a:t> </a:t>
            </a:r>
            <a:r>
              <a:rPr lang="en-US" sz="1400" dirty="0" err="1" smtClean="0"/>
              <a:t>Rebeca</a:t>
            </a:r>
            <a:r>
              <a:rPr lang="en-US" sz="1400" dirty="0" smtClean="0"/>
              <a:t>,</a:t>
            </a:r>
            <a:br>
              <a:rPr lang="en-US" sz="1400" dirty="0" smtClean="0"/>
            </a:br>
            <a:r>
              <a:rPr lang="en-US" sz="1400" dirty="0" err="1" smtClean="0"/>
              <a:t>Fera</a:t>
            </a:r>
            <a:r>
              <a:rPr lang="en-US" sz="1400" dirty="0" smtClean="0"/>
              <a:t> </a:t>
            </a:r>
            <a:r>
              <a:rPr lang="en-US" sz="1400" dirty="0" err="1" smtClean="0"/>
              <a:t>Raluca</a:t>
            </a:r>
            <a:r>
              <a:rPr lang="en-US" sz="1400" dirty="0" smtClean="0"/>
              <a:t> </a:t>
            </a:r>
            <a:r>
              <a:rPr lang="en-US" sz="1400" dirty="0" err="1" smtClean="0"/>
              <a:t>Georgiana,Mirea</a:t>
            </a:r>
            <a:r>
              <a:rPr lang="en-US" sz="1400" dirty="0" smtClean="0"/>
              <a:t> Daniela </a:t>
            </a:r>
            <a:r>
              <a:rPr lang="en-US" sz="1400" dirty="0" err="1" smtClean="0"/>
              <a:t>Mihaela,Toma</a:t>
            </a:r>
            <a:r>
              <a:rPr lang="en-US" sz="1400" dirty="0" smtClean="0"/>
              <a:t> Mario </a:t>
            </a:r>
            <a:r>
              <a:rPr lang="en-US" sz="1400" dirty="0" err="1" smtClean="0"/>
              <a:t>Mihai</a:t>
            </a:r>
            <a:r>
              <a:rPr lang="en-US" sz="1400" dirty="0" smtClean="0"/>
              <a:t>,</a:t>
            </a:r>
            <a:br>
              <a:rPr lang="en-US" sz="1400" dirty="0" smtClean="0"/>
            </a:br>
            <a:r>
              <a:rPr lang="en-US" sz="1400" dirty="0" smtClean="0"/>
              <a:t>Mares </a:t>
            </a:r>
            <a:r>
              <a:rPr lang="en-US" sz="1400" dirty="0" err="1" smtClean="0"/>
              <a:t>Dorinel</a:t>
            </a:r>
            <a:r>
              <a:rPr lang="en-US" sz="1400" dirty="0" smtClean="0"/>
              <a:t> </a:t>
            </a:r>
            <a:r>
              <a:rPr lang="en-US" sz="1400" dirty="0" err="1" smtClean="0"/>
              <a:t>Claudiu,Minca</a:t>
            </a:r>
            <a:r>
              <a:rPr lang="en-US" sz="1400" dirty="0" smtClean="0"/>
              <a:t> </a:t>
            </a:r>
            <a:r>
              <a:rPr lang="en-US" sz="1400" dirty="0" err="1" smtClean="0"/>
              <a:t>Alecsia</a:t>
            </a:r>
            <a:r>
              <a:rPr lang="en-US" sz="1400" dirty="0" smtClean="0"/>
              <a:t> </a:t>
            </a:r>
            <a:r>
              <a:rPr lang="en-US" sz="1400" dirty="0" err="1" smtClean="0"/>
              <a:t>Valentina,Toma</a:t>
            </a:r>
            <a:r>
              <a:rPr lang="en-US" sz="1400" dirty="0" smtClean="0"/>
              <a:t> David Stefan,</a:t>
            </a:r>
            <a:br>
              <a:rPr lang="en-US" sz="1400" dirty="0" smtClean="0"/>
            </a:br>
            <a:r>
              <a:rPr lang="en-US" sz="1400" dirty="0" err="1" smtClean="0"/>
              <a:t>Toma</a:t>
            </a:r>
            <a:r>
              <a:rPr lang="en-US" sz="1400" dirty="0" smtClean="0"/>
              <a:t> Diana </a:t>
            </a:r>
            <a:r>
              <a:rPr lang="en-US" sz="1400" dirty="0" err="1" smtClean="0"/>
              <a:t>Maria,Dinu</a:t>
            </a:r>
            <a:r>
              <a:rPr lang="en-US" sz="1400" dirty="0" smtClean="0"/>
              <a:t> </a:t>
            </a:r>
            <a:r>
              <a:rPr lang="en-US" sz="1400" dirty="0" err="1" smtClean="0"/>
              <a:t>Ianis</a:t>
            </a:r>
            <a:r>
              <a:rPr lang="en-US" sz="1400" dirty="0" smtClean="0"/>
              <a:t> </a:t>
            </a:r>
            <a:r>
              <a:rPr lang="en-US" sz="1400" dirty="0" err="1" smtClean="0"/>
              <a:t>Petrisor,Militaru</a:t>
            </a:r>
            <a:r>
              <a:rPr lang="en-US" sz="1400" dirty="0" smtClean="0"/>
              <a:t> </a:t>
            </a:r>
            <a:r>
              <a:rPr lang="en-US" sz="1400" dirty="0" err="1" smtClean="0"/>
              <a:t>Cristi</a:t>
            </a:r>
            <a:r>
              <a:rPr lang="en-US" sz="1400" dirty="0" smtClean="0"/>
              <a:t> Florin</a:t>
            </a:r>
            <a:endParaRPr lang="en-US" sz="1400" dirty="0"/>
          </a:p>
        </p:txBody>
      </p:sp>
      <p:pic>
        <p:nvPicPr>
          <p:cNvPr id="2050" name="Picture 2" descr="20200220_093748"/>
          <p:cNvPicPr>
            <a:picLocks noChangeAspect="1" noChangeArrowheads="1"/>
          </p:cNvPicPr>
          <p:nvPr/>
        </p:nvPicPr>
        <p:blipFill>
          <a:blip r:embed="rId2" cstate="print"/>
          <a:srcRect/>
          <a:stretch>
            <a:fillRect/>
          </a:stretch>
        </p:blipFill>
        <p:spPr bwMode="auto">
          <a:xfrm>
            <a:off x="685799" y="1524000"/>
            <a:ext cx="3429001" cy="4343400"/>
          </a:xfrm>
          <a:prstGeom prst="rect">
            <a:avLst/>
          </a:prstGeom>
          <a:noFill/>
          <a:ln w="9525">
            <a:noFill/>
            <a:miter lim="800000"/>
            <a:headEnd/>
            <a:tailEnd/>
          </a:ln>
        </p:spPr>
      </p:pic>
      <p:pic>
        <p:nvPicPr>
          <p:cNvPr id="2051" name="Picture 3" descr="20190403_122026"/>
          <p:cNvPicPr>
            <a:picLocks noChangeAspect="1" noChangeArrowheads="1"/>
          </p:cNvPicPr>
          <p:nvPr/>
        </p:nvPicPr>
        <p:blipFill>
          <a:blip r:embed="rId3" cstate="print"/>
          <a:srcRect/>
          <a:stretch>
            <a:fillRect/>
          </a:stretch>
        </p:blipFill>
        <p:spPr bwMode="auto">
          <a:xfrm>
            <a:off x="4343400" y="1447800"/>
            <a:ext cx="3717925" cy="44243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1400" b="0" i="1" u="sng" dirty="0" err="1" smtClean="0"/>
              <a:t>Profesor</a:t>
            </a:r>
            <a:r>
              <a:rPr lang="en-US" sz="1400" b="0" i="1" u="sng" dirty="0" smtClean="0"/>
              <a:t>  </a:t>
            </a:r>
            <a:r>
              <a:rPr lang="en-US" sz="1400" b="0" i="1" u="sng" dirty="0" err="1" smtClean="0"/>
              <a:t>Ciobanu</a:t>
            </a:r>
            <a:r>
              <a:rPr lang="en-US" sz="1400" b="0" i="1" u="sng" dirty="0" smtClean="0"/>
              <a:t> Silvia </a:t>
            </a:r>
            <a:r>
              <a:rPr lang="en-US" sz="1400" b="0" i="1" u="sng" dirty="0" err="1" smtClean="0"/>
              <a:t>Ioana</a:t>
            </a:r>
            <a:r>
              <a:rPr lang="en-US" sz="1400" b="0" i="1" u="sng" dirty="0" smtClean="0"/>
              <a:t> GRUPA NR 2</a:t>
            </a:r>
            <a:r>
              <a:rPr lang="en-US" sz="1400" dirty="0" smtClean="0"/>
              <a:t/>
            </a:r>
            <a:br>
              <a:rPr lang="en-US" sz="1400" dirty="0" smtClean="0"/>
            </a:br>
            <a:r>
              <a:rPr lang="en-US" sz="1200" dirty="0" smtClean="0"/>
              <a:t> ALECU ALINA CRISTINA IULIANA, BANGHERU STEFAN ALIN NICOLAE, CIOBANU VIOLETA STEFANIA,DRAGNOIU  IOANA GABRIELA, GRAMA ANNE-MARI DANIELA,IONITA COSMINA OANA MARIA,MANEA MARCEL NICUSOR,MARGELATU MARINA ILINCA,MIREA DANIEL ALEXANDRU,MISTODE FLORIN DANIEL,NITA IONUT ALEXANDRU,PETRISOR ANDREEA MIHAELA,PETRISOR FLORENTIN  NICUSOR , STANUC ALEXANDRU IONUT GABRIEL,BAZAN RARES GABRIEL</a:t>
            </a:r>
            <a:endParaRPr lang="en-US" sz="14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172200" y="1752600"/>
            <a:ext cx="2667000" cy="42545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581400" y="1676400"/>
            <a:ext cx="2362200" cy="4191000"/>
          </a:xfrm>
          <a:prstGeom prst="rect">
            <a:avLst/>
          </a:prstGeom>
          <a:noFill/>
          <a:ln w="9525">
            <a:noFill/>
            <a:miter lim="800000"/>
            <a:headEnd/>
            <a:tailEnd/>
          </a:ln>
          <a:effectLst/>
        </p:spPr>
      </p:pic>
      <p:pic>
        <p:nvPicPr>
          <p:cNvPr id="1028" name="Picture 6" descr="20200128_114019"/>
          <p:cNvPicPr>
            <a:picLocks noChangeAspect="1" noChangeArrowheads="1"/>
          </p:cNvPicPr>
          <p:nvPr/>
        </p:nvPicPr>
        <p:blipFill>
          <a:blip r:embed="rId4" cstate="print"/>
          <a:srcRect/>
          <a:stretch>
            <a:fillRect/>
          </a:stretch>
        </p:blipFill>
        <p:spPr bwMode="auto">
          <a:xfrm>
            <a:off x="457200" y="1752600"/>
            <a:ext cx="2971800" cy="39560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1400" b="0" i="1" u="sng" dirty="0" err="1" smtClean="0"/>
              <a:t>Profesor</a:t>
            </a:r>
            <a:r>
              <a:rPr lang="en-US" sz="1400" b="0" i="1" u="sng" dirty="0" smtClean="0"/>
              <a:t>  </a:t>
            </a:r>
            <a:r>
              <a:rPr lang="en-US" sz="1400" b="0" i="1" u="sng" dirty="0" err="1" smtClean="0"/>
              <a:t>Vasilica</a:t>
            </a:r>
            <a:r>
              <a:rPr lang="en-US" sz="1400" b="0" i="1" u="sng" dirty="0" smtClean="0"/>
              <a:t> </a:t>
            </a:r>
            <a:r>
              <a:rPr lang="en-US" sz="1400" b="0" i="1" u="sng" dirty="0" err="1" smtClean="0"/>
              <a:t>Mariuca</a:t>
            </a:r>
            <a:r>
              <a:rPr lang="en-US" sz="1400" b="0" i="1" u="sng" dirty="0" smtClean="0"/>
              <a:t> GRUPA NR 3</a:t>
            </a:r>
            <a:r>
              <a:rPr lang="en-US" sz="1400" dirty="0" smtClean="0"/>
              <a:t/>
            </a:r>
            <a:br>
              <a:rPr lang="en-US" sz="1400" dirty="0" smtClean="0"/>
            </a:br>
            <a:r>
              <a:rPr lang="en-US" sz="1200" dirty="0" smtClean="0"/>
              <a:t> </a:t>
            </a:r>
            <a:r>
              <a:rPr lang="en-US" sz="1100" dirty="0" err="1" smtClean="0"/>
              <a:t>Bazan</a:t>
            </a:r>
            <a:r>
              <a:rPr lang="en-US" sz="1100" dirty="0" smtClean="0"/>
              <a:t> </a:t>
            </a:r>
            <a:r>
              <a:rPr lang="en-US" sz="1100" dirty="0" err="1" smtClean="0"/>
              <a:t>Sergiu</a:t>
            </a:r>
            <a:r>
              <a:rPr lang="en-US" sz="1100" dirty="0" smtClean="0"/>
              <a:t> </a:t>
            </a:r>
            <a:r>
              <a:rPr lang="en-US" sz="1100" dirty="0" err="1" smtClean="0"/>
              <a:t>Dumitru</a:t>
            </a:r>
            <a:r>
              <a:rPr lang="en-US" sz="1100" dirty="0" smtClean="0"/>
              <a:t>, </a:t>
            </a:r>
            <a:r>
              <a:rPr lang="en-US" sz="1100" dirty="0" err="1" smtClean="0"/>
              <a:t>Caliman</a:t>
            </a:r>
            <a:r>
              <a:rPr lang="en-US" sz="1100" dirty="0" smtClean="0"/>
              <a:t> Maria, </a:t>
            </a:r>
            <a:r>
              <a:rPr lang="en-US" sz="1100" dirty="0" err="1" smtClean="0"/>
              <a:t>Cristina,Funduc</a:t>
            </a:r>
            <a:r>
              <a:rPr lang="en-US" sz="1100" dirty="0" smtClean="0"/>
              <a:t> </a:t>
            </a:r>
            <a:r>
              <a:rPr lang="en-US" sz="1100" dirty="0" err="1" smtClean="0"/>
              <a:t>Florentina</a:t>
            </a:r>
            <a:r>
              <a:rPr lang="en-US" sz="1100" dirty="0" smtClean="0"/>
              <a:t> </a:t>
            </a:r>
            <a:r>
              <a:rPr lang="en-US" sz="1100" dirty="0" err="1" smtClean="0"/>
              <a:t>Violeta</a:t>
            </a:r>
            <a:r>
              <a:rPr lang="en-US" sz="1100" dirty="0" smtClean="0"/>
              <a:t>, Gheorghe Elena Alexandra, </a:t>
            </a:r>
            <a:r>
              <a:rPr lang="en-US" sz="1100" dirty="0" err="1" smtClean="0"/>
              <a:t>Grafu</a:t>
            </a:r>
            <a:r>
              <a:rPr lang="en-US" sz="1100" dirty="0" smtClean="0"/>
              <a:t> </a:t>
            </a:r>
            <a:r>
              <a:rPr lang="en-US" sz="1100" dirty="0" err="1" smtClean="0"/>
              <a:t>Cristian</a:t>
            </a:r>
            <a:r>
              <a:rPr lang="en-US" sz="1100" dirty="0" smtClean="0"/>
              <a:t> George, </a:t>
            </a:r>
            <a:r>
              <a:rPr lang="en-US" sz="1100" dirty="0" err="1" smtClean="0"/>
              <a:t>Lupu</a:t>
            </a:r>
            <a:r>
              <a:rPr lang="en-US" sz="1100" dirty="0" smtClean="0"/>
              <a:t> Maria Felicia, </a:t>
            </a:r>
            <a:r>
              <a:rPr lang="en-US" sz="1100" dirty="0" err="1" smtClean="0"/>
              <a:t>Niculae</a:t>
            </a:r>
            <a:r>
              <a:rPr lang="en-US" sz="1100" dirty="0" smtClean="0"/>
              <a:t> </a:t>
            </a:r>
            <a:r>
              <a:rPr lang="en-US" sz="1100" dirty="0" err="1" smtClean="0"/>
              <a:t>Mihai</a:t>
            </a:r>
            <a:r>
              <a:rPr lang="en-US" sz="1100" dirty="0" smtClean="0"/>
              <a:t> Nicholas </a:t>
            </a:r>
            <a:r>
              <a:rPr lang="en-US" sz="1100" dirty="0" err="1" smtClean="0"/>
              <a:t>Marian,Pana</a:t>
            </a:r>
            <a:r>
              <a:rPr lang="en-US" sz="1100" dirty="0" smtClean="0"/>
              <a:t> Paul, </a:t>
            </a:r>
            <a:r>
              <a:rPr lang="en-US" sz="1100" dirty="0" err="1" smtClean="0"/>
              <a:t>Pavel</a:t>
            </a:r>
            <a:r>
              <a:rPr lang="en-US" sz="1100" dirty="0" smtClean="0"/>
              <a:t> </a:t>
            </a:r>
            <a:r>
              <a:rPr lang="en-US" sz="1100" dirty="0" err="1" smtClean="0"/>
              <a:t>Mihaela</a:t>
            </a:r>
            <a:r>
              <a:rPr lang="en-US" sz="1100" dirty="0" smtClean="0"/>
              <a:t> Catalina, </a:t>
            </a:r>
            <a:r>
              <a:rPr lang="en-US" sz="1100" dirty="0" err="1" smtClean="0"/>
              <a:t>Petrisor</a:t>
            </a:r>
            <a:r>
              <a:rPr lang="en-US" sz="1100" dirty="0" smtClean="0"/>
              <a:t> </a:t>
            </a:r>
            <a:r>
              <a:rPr lang="en-US" sz="1100" dirty="0" err="1" smtClean="0"/>
              <a:t>Constantin</a:t>
            </a:r>
            <a:r>
              <a:rPr lang="en-US" sz="1100" dirty="0" smtClean="0"/>
              <a:t>, </a:t>
            </a:r>
            <a:r>
              <a:rPr lang="en-US" sz="1100" dirty="0" err="1" smtClean="0"/>
              <a:t>Ionel</a:t>
            </a:r>
            <a:r>
              <a:rPr lang="en-US" sz="1100" dirty="0" smtClean="0"/>
              <a:t> Denis, </a:t>
            </a:r>
            <a:r>
              <a:rPr lang="en-US" sz="1100" dirty="0" err="1" smtClean="0"/>
              <a:t>Popa</a:t>
            </a:r>
            <a:r>
              <a:rPr lang="en-US" sz="1100" dirty="0" smtClean="0"/>
              <a:t> </a:t>
            </a:r>
            <a:r>
              <a:rPr lang="en-US" sz="1100" dirty="0" err="1" smtClean="0"/>
              <a:t>Misu</a:t>
            </a:r>
            <a:r>
              <a:rPr lang="en-US" sz="1100" dirty="0" smtClean="0"/>
              <a:t> </a:t>
            </a:r>
            <a:r>
              <a:rPr lang="en-US" sz="1100" dirty="0" err="1" smtClean="0"/>
              <a:t>Gabriel,Stirbu</a:t>
            </a:r>
            <a:r>
              <a:rPr lang="en-US" sz="1100" dirty="0" smtClean="0"/>
              <a:t> Florin </a:t>
            </a:r>
            <a:r>
              <a:rPr lang="en-US" sz="1100" dirty="0" err="1" smtClean="0"/>
              <a:t>Ionut,Vasilica</a:t>
            </a:r>
            <a:r>
              <a:rPr lang="en-US" sz="1100" dirty="0" smtClean="0"/>
              <a:t> </a:t>
            </a:r>
            <a:r>
              <a:rPr lang="en-US" sz="1100" dirty="0" err="1" smtClean="0"/>
              <a:t>Daria</a:t>
            </a:r>
            <a:r>
              <a:rPr lang="en-US" sz="1100" dirty="0" smtClean="0"/>
              <a:t> </a:t>
            </a:r>
            <a:r>
              <a:rPr lang="en-US" sz="1100" dirty="0" err="1" smtClean="0"/>
              <a:t>Alessia</a:t>
            </a:r>
            <a:r>
              <a:rPr lang="en-US" sz="1100" dirty="0" smtClean="0"/>
              <a:t> </a:t>
            </a:r>
            <a:r>
              <a:rPr lang="en-US" sz="1100" dirty="0" err="1" smtClean="0"/>
              <a:t>Maria,Vistic</a:t>
            </a:r>
            <a:r>
              <a:rPr lang="en-US" sz="1100" dirty="0" smtClean="0"/>
              <a:t> </a:t>
            </a:r>
            <a:r>
              <a:rPr lang="en-US" sz="1100" dirty="0" err="1" smtClean="0"/>
              <a:t>Mihai</a:t>
            </a:r>
            <a:r>
              <a:rPr lang="en-US" sz="1100" dirty="0" smtClean="0"/>
              <a:t> </a:t>
            </a:r>
            <a:r>
              <a:rPr lang="en-US" sz="1100" dirty="0" err="1" smtClean="0"/>
              <a:t>Florentin</a:t>
            </a:r>
            <a:r>
              <a:rPr lang="en-US" sz="1200" dirty="0" err="1" smtClean="0"/>
              <a:t>EL</a:t>
            </a:r>
            <a:endParaRPr lang="en-US" sz="14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609600" y="1600200"/>
            <a:ext cx="2958697" cy="35687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rot="5400000">
            <a:off x="4152900" y="1485900"/>
            <a:ext cx="3657600" cy="38862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1400" b="0" i="1" u="sng" dirty="0" err="1" smtClean="0"/>
              <a:t>Profesor</a:t>
            </a:r>
            <a:r>
              <a:rPr lang="en-US" sz="1400" b="0" i="1" u="sng" dirty="0" smtClean="0"/>
              <a:t>  </a:t>
            </a:r>
            <a:r>
              <a:rPr lang="en-US" sz="1400" b="0" i="1" u="sng" dirty="0" err="1" smtClean="0"/>
              <a:t>Badea</a:t>
            </a:r>
            <a:r>
              <a:rPr lang="en-US" sz="1400" b="0" i="1" u="sng" dirty="0" smtClean="0"/>
              <a:t> Maria GRUPA NR 4</a:t>
            </a:r>
            <a:r>
              <a:rPr lang="en-US" sz="1400" dirty="0" smtClean="0"/>
              <a:t/>
            </a:r>
            <a:br>
              <a:rPr lang="en-US" sz="1400" dirty="0" smtClean="0"/>
            </a:br>
            <a:r>
              <a:rPr lang="en-US" sz="1200" dirty="0" smtClean="0"/>
              <a:t> </a:t>
            </a:r>
            <a:r>
              <a:rPr lang="en-US" sz="1100" dirty="0" err="1" smtClean="0"/>
              <a:t>Lungu</a:t>
            </a:r>
            <a:r>
              <a:rPr lang="en-US" sz="1100" dirty="0" smtClean="0"/>
              <a:t> Domitian Emil, </a:t>
            </a:r>
            <a:r>
              <a:rPr lang="en-US" sz="1100" dirty="0" err="1" smtClean="0"/>
              <a:t>Stoicea</a:t>
            </a:r>
            <a:r>
              <a:rPr lang="en-US" sz="1100" dirty="0" smtClean="0"/>
              <a:t> </a:t>
            </a:r>
            <a:r>
              <a:rPr lang="en-US" sz="1100" dirty="0" err="1" smtClean="0"/>
              <a:t>Cosmin</a:t>
            </a:r>
            <a:r>
              <a:rPr lang="en-US" sz="1100" dirty="0" smtClean="0"/>
              <a:t> </a:t>
            </a:r>
            <a:r>
              <a:rPr lang="en-US" sz="1100" dirty="0" err="1" smtClean="0"/>
              <a:t>Marian,Farmazon</a:t>
            </a:r>
            <a:r>
              <a:rPr lang="en-US" sz="1100" dirty="0" smtClean="0"/>
              <a:t> Daniel </a:t>
            </a:r>
            <a:r>
              <a:rPr lang="en-US" sz="1100" dirty="0" err="1" smtClean="0"/>
              <a:t>Nicusor,Farmazon</a:t>
            </a:r>
            <a:r>
              <a:rPr lang="en-US" sz="1100" dirty="0" smtClean="0"/>
              <a:t> Eduard </a:t>
            </a:r>
            <a:r>
              <a:rPr lang="en-US" sz="1100" dirty="0" err="1" smtClean="0"/>
              <a:t>Constantin</a:t>
            </a:r>
            <a:r>
              <a:rPr lang="en-US" sz="1100" dirty="0" smtClean="0"/>
              <a:t> </a:t>
            </a:r>
            <a:r>
              <a:rPr lang="en-US" sz="1100" dirty="0" err="1" smtClean="0"/>
              <a:t>Stefanel,Ionita</a:t>
            </a:r>
            <a:r>
              <a:rPr lang="en-US" sz="1100" dirty="0" smtClean="0"/>
              <a:t> </a:t>
            </a:r>
            <a:r>
              <a:rPr lang="en-US" sz="1100" dirty="0" err="1" smtClean="0"/>
              <a:t>Ionut</a:t>
            </a:r>
            <a:r>
              <a:rPr lang="en-US" sz="1100" dirty="0" smtClean="0"/>
              <a:t> </a:t>
            </a:r>
            <a:r>
              <a:rPr lang="en-US" sz="1100" dirty="0" err="1" smtClean="0"/>
              <a:t>Alexandru</a:t>
            </a:r>
            <a:r>
              <a:rPr lang="en-US" sz="1100" dirty="0" smtClean="0"/>
              <a:t> ,</a:t>
            </a:r>
            <a:r>
              <a:rPr lang="en-US" sz="1100" dirty="0" err="1" smtClean="0"/>
              <a:t>Dotler</a:t>
            </a:r>
            <a:r>
              <a:rPr lang="en-US" sz="1100" dirty="0" smtClean="0"/>
              <a:t> Romeo Jean </a:t>
            </a:r>
            <a:r>
              <a:rPr lang="en-US" sz="1100" dirty="0" err="1" smtClean="0"/>
              <a:t>Vasile,Gheorghe</a:t>
            </a:r>
            <a:r>
              <a:rPr lang="en-US" sz="1100" dirty="0" smtClean="0"/>
              <a:t> Maria </a:t>
            </a:r>
            <a:r>
              <a:rPr lang="en-US" sz="1100" dirty="0" err="1" smtClean="0"/>
              <a:t>Nicoleta,Dudescu</a:t>
            </a:r>
            <a:r>
              <a:rPr lang="en-US" sz="1100" dirty="0" smtClean="0"/>
              <a:t> Catalina </a:t>
            </a:r>
            <a:r>
              <a:rPr lang="en-US" sz="1100" dirty="0" err="1" smtClean="0"/>
              <a:t>Mihaela,Dudescu</a:t>
            </a:r>
            <a:r>
              <a:rPr lang="en-US" sz="1100" dirty="0" smtClean="0"/>
              <a:t> </a:t>
            </a:r>
            <a:r>
              <a:rPr lang="en-US" sz="1100" dirty="0" err="1" smtClean="0"/>
              <a:t>Ionela</a:t>
            </a:r>
            <a:r>
              <a:rPr lang="en-US" sz="1100" dirty="0" smtClean="0"/>
              <a:t> </a:t>
            </a:r>
            <a:r>
              <a:rPr lang="en-US" sz="1100" dirty="0" err="1" smtClean="0"/>
              <a:t>Gabriela,Ciobanu</a:t>
            </a:r>
            <a:r>
              <a:rPr lang="en-US" sz="1100" dirty="0" smtClean="0"/>
              <a:t> Maria </a:t>
            </a:r>
            <a:r>
              <a:rPr lang="en-US" sz="1100" dirty="0" err="1" smtClean="0"/>
              <a:t>Alexandra,Dragomir</a:t>
            </a:r>
            <a:r>
              <a:rPr lang="en-US" sz="1100" dirty="0" smtClean="0"/>
              <a:t> </a:t>
            </a:r>
            <a:r>
              <a:rPr lang="en-US" sz="1100" dirty="0" err="1" smtClean="0"/>
              <a:t>Mihai</a:t>
            </a:r>
            <a:r>
              <a:rPr lang="en-US" sz="1100" dirty="0" smtClean="0"/>
              <a:t> </a:t>
            </a:r>
            <a:r>
              <a:rPr lang="en-US" sz="1100" dirty="0" err="1" smtClean="0"/>
              <a:t>Laurentiu,Farmazon</a:t>
            </a:r>
            <a:r>
              <a:rPr lang="en-US" sz="1100" dirty="0" smtClean="0"/>
              <a:t> </a:t>
            </a:r>
            <a:r>
              <a:rPr lang="en-US" sz="1100" dirty="0" err="1" smtClean="0"/>
              <a:t>George,Dragomir</a:t>
            </a:r>
            <a:r>
              <a:rPr lang="en-US" sz="1100" dirty="0" smtClean="0"/>
              <a:t> </a:t>
            </a:r>
            <a:r>
              <a:rPr lang="en-US" sz="1100" dirty="0" err="1" smtClean="0"/>
              <a:t>Andreea</a:t>
            </a:r>
            <a:r>
              <a:rPr lang="en-US" sz="1100" dirty="0" smtClean="0"/>
              <a:t> </a:t>
            </a:r>
            <a:r>
              <a:rPr lang="en-US" sz="1100" dirty="0" err="1" smtClean="0"/>
              <a:t>Nicoleta,Simion</a:t>
            </a:r>
            <a:r>
              <a:rPr lang="en-US" sz="1100" dirty="0" smtClean="0"/>
              <a:t> Leonard Adrian ,</a:t>
            </a:r>
            <a:r>
              <a:rPr lang="en-US" sz="1100" dirty="0" err="1" smtClean="0"/>
              <a:t>Citoiu</a:t>
            </a:r>
            <a:r>
              <a:rPr lang="en-US" sz="1100" dirty="0" smtClean="0"/>
              <a:t> </a:t>
            </a:r>
            <a:r>
              <a:rPr lang="en-US" sz="1100" dirty="0" err="1" smtClean="0"/>
              <a:t>Mihaela</a:t>
            </a:r>
            <a:r>
              <a:rPr lang="en-US" sz="1100" dirty="0" smtClean="0"/>
              <a:t> </a:t>
            </a:r>
            <a:r>
              <a:rPr lang="en-US" sz="1100" dirty="0" err="1" smtClean="0"/>
              <a:t>Alexandra,Vasilica</a:t>
            </a:r>
            <a:r>
              <a:rPr lang="en-US" sz="1100" dirty="0" smtClean="0"/>
              <a:t> Florin </a:t>
            </a:r>
            <a:r>
              <a:rPr lang="en-US" sz="1100" dirty="0" err="1" smtClean="0"/>
              <a:t>Sorin</a:t>
            </a:r>
            <a:endParaRPr lang="en-US" sz="1400"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048000" y="1524000"/>
            <a:ext cx="2544615" cy="4525962"/>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152400" y="1524000"/>
            <a:ext cx="3048000" cy="44958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cstate="print"/>
          <a:srcRect/>
          <a:stretch>
            <a:fillRect/>
          </a:stretch>
        </p:blipFill>
        <p:spPr bwMode="auto">
          <a:xfrm>
            <a:off x="5486400" y="1524000"/>
            <a:ext cx="3352800" cy="44958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1400" b="0" i="1" u="sng" dirty="0" err="1" smtClean="0"/>
              <a:t>Profesor</a:t>
            </a:r>
            <a:r>
              <a:rPr lang="en-US" sz="1400" b="0" i="1" u="sng" dirty="0" smtClean="0"/>
              <a:t>  </a:t>
            </a:r>
            <a:r>
              <a:rPr lang="en-US" sz="1400" b="0" i="1" u="sng" dirty="0" err="1" smtClean="0"/>
              <a:t>Marincea</a:t>
            </a:r>
            <a:r>
              <a:rPr lang="en-US" sz="1400" b="0" i="1" u="sng" dirty="0" smtClean="0"/>
              <a:t> </a:t>
            </a:r>
            <a:r>
              <a:rPr lang="en-US" sz="1400" b="0" i="1" u="sng" dirty="0" err="1" smtClean="0"/>
              <a:t>Niculae</a:t>
            </a:r>
            <a:r>
              <a:rPr lang="en-US" sz="1400" b="0" i="1" u="sng" dirty="0" smtClean="0"/>
              <a:t> GRUPA NR  5</a:t>
            </a:r>
            <a:r>
              <a:rPr lang="en-US" sz="1400" dirty="0" smtClean="0"/>
              <a:t/>
            </a:r>
            <a:br>
              <a:rPr lang="en-US" sz="1400" dirty="0" smtClean="0"/>
            </a:br>
            <a:r>
              <a:rPr lang="en-US" sz="1200" dirty="0" err="1" smtClean="0"/>
              <a:t>Cirstea</a:t>
            </a:r>
            <a:r>
              <a:rPr lang="en-US" sz="1200" dirty="0" smtClean="0"/>
              <a:t> Beatrice Elena, </a:t>
            </a:r>
            <a:r>
              <a:rPr lang="en-US" sz="1200" dirty="0" err="1" smtClean="0"/>
              <a:t>Cojocaru</a:t>
            </a:r>
            <a:r>
              <a:rPr lang="en-US" sz="1200" dirty="0" smtClean="0"/>
              <a:t> </a:t>
            </a:r>
            <a:r>
              <a:rPr lang="en-US" sz="1200" dirty="0" err="1" smtClean="0"/>
              <a:t>Melania</a:t>
            </a:r>
            <a:r>
              <a:rPr lang="en-US" sz="1200" dirty="0" smtClean="0"/>
              <a:t> , </a:t>
            </a:r>
            <a:r>
              <a:rPr lang="en-US" sz="1200" dirty="0" err="1" smtClean="0"/>
              <a:t>Georgiana,Constantin</a:t>
            </a:r>
            <a:r>
              <a:rPr lang="en-US" sz="1200" dirty="0" smtClean="0"/>
              <a:t> Bianca </a:t>
            </a:r>
            <a:r>
              <a:rPr lang="en-US" sz="1200" dirty="0" err="1" smtClean="0"/>
              <a:t>Maria,Dotler</a:t>
            </a:r>
            <a:r>
              <a:rPr lang="en-US" sz="1200" dirty="0" smtClean="0"/>
              <a:t> Bianca Maria </a:t>
            </a:r>
            <a:r>
              <a:rPr lang="en-US" sz="1200" dirty="0" err="1" smtClean="0"/>
              <a:t>Lincan</a:t>
            </a:r>
            <a:r>
              <a:rPr lang="en-US" sz="1200" dirty="0" smtClean="0"/>
              <a:t> Beatrice </a:t>
            </a:r>
            <a:r>
              <a:rPr lang="en-US" sz="1200" dirty="0" err="1" smtClean="0"/>
              <a:t>Ionela,Manda</a:t>
            </a:r>
            <a:r>
              <a:rPr lang="en-US" sz="1200" dirty="0" smtClean="0"/>
              <a:t> Robert </a:t>
            </a:r>
            <a:r>
              <a:rPr lang="en-US" sz="1200" dirty="0" err="1" smtClean="0"/>
              <a:t>Andrei,Marin</a:t>
            </a:r>
            <a:r>
              <a:rPr lang="en-US" sz="1200" dirty="0" smtClean="0"/>
              <a:t> </a:t>
            </a:r>
            <a:r>
              <a:rPr lang="en-US" sz="1200" dirty="0" err="1" smtClean="0"/>
              <a:t>Sorin</a:t>
            </a:r>
            <a:r>
              <a:rPr lang="en-US" sz="1200" dirty="0" smtClean="0"/>
              <a:t> </a:t>
            </a:r>
            <a:r>
              <a:rPr lang="en-US" sz="1200" dirty="0" err="1" smtClean="0"/>
              <a:t>Daniel,Marchidanu</a:t>
            </a:r>
            <a:r>
              <a:rPr lang="en-US" sz="1200" dirty="0" smtClean="0"/>
              <a:t> </a:t>
            </a:r>
            <a:r>
              <a:rPr lang="en-US" sz="1200" dirty="0" err="1" smtClean="0"/>
              <a:t>Andreea</a:t>
            </a:r>
            <a:r>
              <a:rPr lang="en-US" sz="1200" dirty="0" smtClean="0"/>
              <a:t> Cristina, </a:t>
            </a:r>
            <a:r>
              <a:rPr lang="en-US" sz="1200" dirty="0" err="1" smtClean="0"/>
              <a:t>Olteanu</a:t>
            </a:r>
            <a:r>
              <a:rPr lang="en-US" sz="1200" dirty="0" smtClean="0"/>
              <a:t> Eduard </a:t>
            </a:r>
            <a:r>
              <a:rPr lang="en-US" sz="1200" dirty="0" err="1" smtClean="0"/>
              <a:t>Andrei,Oprea</a:t>
            </a:r>
            <a:r>
              <a:rPr lang="en-US" sz="1200" dirty="0" smtClean="0"/>
              <a:t> </a:t>
            </a:r>
            <a:r>
              <a:rPr lang="en-US" sz="1200" dirty="0" err="1" smtClean="0"/>
              <a:t>Miruna</a:t>
            </a:r>
            <a:r>
              <a:rPr lang="en-US" sz="1200" dirty="0" smtClean="0"/>
              <a:t> </a:t>
            </a:r>
            <a:r>
              <a:rPr lang="en-US" sz="1200" dirty="0" err="1" smtClean="0"/>
              <a:t>Mihaela</a:t>
            </a:r>
            <a:r>
              <a:rPr lang="en-US" sz="1200" dirty="0" smtClean="0"/>
              <a:t>, </a:t>
            </a:r>
            <a:r>
              <a:rPr lang="en-US" sz="1200" dirty="0" err="1" smtClean="0"/>
              <a:t>Pavel</a:t>
            </a:r>
            <a:r>
              <a:rPr lang="en-US" sz="1200" dirty="0" smtClean="0"/>
              <a:t> </a:t>
            </a:r>
            <a:r>
              <a:rPr lang="en-US" sz="1200" dirty="0" err="1" smtClean="0"/>
              <a:t>Andreea</a:t>
            </a:r>
            <a:r>
              <a:rPr lang="en-US" sz="1200" dirty="0" smtClean="0"/>
              <a:t> </a:t>
            </a:r>
            <a:r>
              <a:rPr lang="en-US" sz="1200" dirty="0" err="1" smtClean="0"/>
              <a:t>Maria,Petre</a:t>
            </a:r>
            <a:r>
              <a:rPr lang="en-US" sz="1200" dirty="0" smtClean="0"/>
              <a:t> Marius </a:t>
            </a:r>
            <a:r>
              <a:rPr lang="en-US" sz="1200" dirty="0" err="1" smtClean="0"/>
              <a:t>Adrian,Vasilica</a:t>
            </a:r>
            <a:r>
              <a:rPr lang="en-US" sz="1200" dirty="0" smtClean="0"/>
              <a:t> Elena </a:t>
            </a:r>
            <a:r>
              <a:rPr lang="en-US" sz="1200" dirty="0" err="1" smtClean="0"/>
              <a:t>Alexandra,Matros</a:t>
            </a:r>
            <a:r>
              <a:rPr lang="en-US" sz="1200" dirty="0" smtClean="0"/>
              <a:t> </a:t>
            </a:r>
            <a:r>
              <a:rPr lang="en-US" sz="1200" dirty="0" err="1" smtClean="0"/>
              <a:t>Denisa</a:t>
            </a:r>
            <a:r>
              <a:rPr lang="en-US" sz="1200" dirty="0" smtClean="0"/>
              <a:t> </a:t>
            </a:r>
            <a:r>
              <a:rPr lang="en-US" sz="1200" dirty="0" err="1" smtClean="0"/>
              <a:t>Nicoleta</a:t>
            </a:r>
            <a:r>
              <a:rPr lang="en-US" sz="1200" dirty="0" smtClean="0"/>
              <a:t> </a:t>
            </a:r>
            <a:r>
              <a:rPr lang="en-US" sz="1200" dirty="0" err="1" smtClean="0"/>
              <a:t>Maria,Bratu</a:t>
            </a:r>
            <a:r>
              <a:rPr lang="en-US" sz="1200" dirty="0" smtClean="0"/>
              <a:t> </a:t>
            </a:r>
            <a:r>
              <a:rPr lang="en-US" sz="1200" dirty="0" err="1" smtClean="0"/>
              <a:t>Cosmin</a:t>
            </a:r>
            <a:r>
              <a:rPr lang="en-US" sz="1200" dirty="0" smtClean="0"/>
              <a:t> </a:t>
            </a:r>
            <a:r>
              <a:rPr lang="en-US" sz="1200" dirty="0" err="1" smtClean="0"/>
              <a:t>Florentin,Dragne</a:t>
            </a:r>
            <a:r>
              <a:rPr lang="en-US" sz="1200" dirty="0" smtClean="0"/>
              <a:t> </a:t>
            </a:r>
            <a:r>
              <a:rPr lang="en-US" sz="1200" dirty="0" err="1" smtClean="0"/>
              <a:t>Melania</a:t>
            </a:r>
            <a:r>
              <a:rPr lang="en-US" sz="1200" dirty="0" smtClean="0"/>
              <a:t>, </a:t>
            </a:r>
            <a:r>
              <a:rPr lang="en-US" sz="1200" dirty="0" err="1" smtClean="0"/>
              <a:t>Ene</a:t>
            </a:r>
            <a:r>
              <a:rPr lang="en-US" sz="1200" dirty="0" smtClean="0"/>
              <a:t> Larisa </a:t>
            </a:r>
            <a:r>
              <a:rPr lang="en-US" sz="1200" dirty="0" err="1" smtClean="0"/>
              <a:t>Elena,Farmazon</a:t>
            </a:r>
            <a:r>
              <a:rPr lang="en-US" sz="1200" dirty="0" smtClean="0"/>
              <a:t> Gabriela </a:t>
            </a:r>
            <a:r>
              <a:rPr lang="en-US" sz="1200" dirty="0" err="1" smtClean="0"/>
              <a:t>Denisa,Oprea</a:t>
            </a:r>
            <a:r>
              <a:rPr lang="en-US" sz="1200" dirty="0" smtClean="0"/>
              <a:t> </a:t>
            </a:r>
            <a:r>
              <a:rPr lang="en-US" sz="1200" dirty="0" err="1" smtClean="0"/>
              <a:t>Iulian</a:t>
            </a:r>
            <a:r>
              <a:rPr lang="en-US" sz="1200" dirty="0" smtClean="0"/>
              <a:t> Gabriel</a:t>
            </a:r>
            <a:br>
              <a:rPr lang="en-US" sz="1200" dirty="0" smtClean="0"/>
            </a:br>
            <a:endParaRPr lang="en-US" sz="1400" dirty="0"/>
          </a:p>
        </p:txBody>
      </p:sp>
      <p:pic>
        <p:nvPicPr>
          <p:cNvPr id="2054" name="Picture 6"/>
          <p:cNvPicPr>
            <a:picLocks noGrp="1" noChangeAspect="1" noChangeArrowheads="1"/>
          </p:cNvPicPr>
          <p:nvPr>
            <p:ph idx="1"/>
          </p:nvPr>
        </p:nvPicPr>
        <p:blipFill>
          <a:blip r:embed="rId2" cstate="print"/>
          <a:srcRect/>
          <a:stretch>
            <a:fillRect/>
          </a:stretch>
        </p:blipFill>
        <p:spPr bwMode="auto">
          <a:xfrm>
            <a:off x="228600" y="1676400"/>
            <a:ext cx="4572001" cy="39624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3" cstate="print"/>
          <a:srcRect/>
          <a:stretch>
            <a:fillRect/>
          </a:stretch>
        </p:blipFill>
        <p:spPr bwMode="auto">
          <a:xfrm>
            <a:off x="4876800" y="1676400"/>
            <a:ext cx="3924299" cy="39624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20191015-WA0006.jpg"/>
          <p:cNvPicPr>
            <a:picLocks noGrp="1" noChangeAspect="1"/>
          </p:cNvPicPr>
          <p:nvPr>
            <p:ph idx="1"/>
          </p:nvPr>
        </p:nvPicPr>
        <p:blipFill>
          <a:blip r:embed="rId2" cstate="print"/>
          <a:stretch>
            <a:fillRect/>
          </a:stretch>
        </p:blipFill>
        <p:spPr>
          <a:xfrm>
            <a:off x="3581400" y="3505200"/>
            <a:ext cx="5334000" cy="2514600"/>
          </a:xfrm>
        </p:spPr>
      </p:pic>
      <p:sp>
        <p:nvSpPr>
          <p:cNvPr id="3" name="Title 2"/>
          <p:cNvSpPr>
            <a:spLocks noGrp="1"/>
          </p:cNvSpPr>
          <p:nvPr>
            <p:ph type="title"/>
          </p:nvPr>
        </p:nvSpPr>
        <p:spPr/>
        <p:txBody>
          <a:bodyPr>
            <a:normAutofit fontScale="90000"/>
          </a:bodyPr>
          <a:lstStyle/>
          <a:p>
            <a:pPr algn="ctr"/>
            <a:r>
              <a:rPr lang="en-US" sz="1400" b="0" i="1" u="sng" dirty="0" smtClean="0"/>
              <a:t/>
            </a:r>
            <a:br>
              <a:rPr lang="en-US" sz="1400" b="0" i="1" u="sng" dirty="0" smtClean="0"/>
            </a:br>
            <a:r>
              <a:rPr lang="en-US" sz="1400" b="0" i="1" u="sng" dirty="0" err="1" smtClean="0"/>
              <a:t>Profesor</a:t>
            </a:r>
            <a:r>
              <a:rPr lang="en-US" sz="1400" b="0" i="1" u="sng" dirty="0" smtClean="0"/>
              <a:t>  </a:t>
            </a:r>
            <a:r>
              <a:rPr lang="en-US" sz="1400" b="0" i="1" u="sng" dirty="0" err="1" smtClean="0"/>
              <a:t>Manea</a:t>
            </a:r>
            <a:r>
              <a:rPr lang="en-US" sz="1400" b="0" i="1" u="sng" dirty="0" smtClean="0"/>
              <a:t> Roxana Maria / </a:t>
            </a:r>
            <a:r>
              <a:rPr lang="en-US" sz="1400" b="0" i="1" u="sng" dirty="0" err="1" smtClean="0"/>
              <a:t>Moraru</a:t>
            </a:r>
            <a:r>
              <a:rPr lang="en-US" sz="1400" b="0" i="1" u="sng" dirty="0" smtClean="0"/>
              <a:t> </a:t>
            </a:r>
            <a:r>
              <a:rPr lang="en-US" sz="1400" b="0" i="1" u="sng" dirty="0" err="1" smtClean="0"/>
              <a:t>Doinita</a:t>
            </a:r>
            <a:r>
              <a:rPr lang="en-US" sz="1400" b="0" i="1" u="sng" dirty="0" smtClean="0"/>
              <a:t> Elena GRUPA NR  6</a:t>
            </a:r>
            <a:br>
              <a:rPr lang="en-US" sz="1400" b="0" i="1" u="sng" dirty="0" smtClean="0"/>
            </a:br>
            <a:r>
              <a:rPr lang="fr-FR" sz="1100" dirty="0" smtClean="0"/>
              <a:t>BADEA COSMIN ANDREI,CALIN FLORINEL IONEL GEORGEL, COJOCEA CRISTINA EUGENIA, CONSTANTINESCU VASILE MIHAI, CRANGASU COSMIN MARIO, DOGARU DELIA NICOLETA, ENACHE CRISTI IONUT, GRAFU GEORGE EDUARD, MARGELATU ALEXANDRU IONEL, NITOI IONUT ANDREI,POPA MARIUS GEORGICA,SCARLAT MIHAITA GABRIEL, STOICEA IONUT GEORGIAN, TUDOR MARIAN, VARZARU ELENA GABRIELA, VARZARU IULIANA MARIANA, VARZARU STELUTA GEORGIANA</a:t>
            </a:r>
            <a:r>
              <a:rPr lang="en-US" sz="1100" dirty="0" smtClean="0"/>
              <a:t/>
            </a:r>
            <a:br>
              <a:rPr lang="en-US" sz="1100" dirty="0" smtClean="0"/>
            </a:br>
            <a:r>
              <a:rPr lang="en-US" sz="1200" dirty="0" smtClean="0"/>
              <a:t/>
            </a:r>
            <a:br>
              <a:rPr lang="en-US" sz="1200" dirty="0" smtClean="0"/>
            </a:br>
            <a:endParaRPr lang="en-US" sz="1400" dirty="0"/>
          </a:p>
        </p:txBody>
      </p:sp>
      <p:pic>
        <p:nvPicPr>
          <p:cNvPr id="5" name="Picture 4" descr="IMG_20190419_111455.jpg"/>
          <p:cNvPicPr>
            <a:picLocks noChangeAspect="1"/>
          </p:cNvPicPr>
          <p:nvPr/>
        </p:nvPicPr>
        <p:blipFill>
          <a:blip r:embed="rId3" cstate="print"/>
          <a:stretch>
            <a:fillRect/>
          </a:stretch>
        </p:blipFill>
        <p:spPr>
          <a:xfrm>
            <a:off x="3581400" y="1295400"/>
            <a:ext cx="5381896" cy="2286000"/>
          </a:xfrm>
          <a:prstGeom prst="rect">
            <a:avLst/>
          </a:prstGeom>
        </p:spPr>
      </p:pic>
      <p:pic>
        <p:nvPicPr>
          <p:cNvPr id="6" name="Picture 5" descr="IMG_20200228_091925.jpg"/>
          <p:cNvPicPr>
            <a:picLocks noChangeAspect="1"/>
          </p:cNvPicPr>
          <p:nvPr/>
        </p:nvPicPr>
        <p:blipFill>
          <a:blip r:embed="rId4" cstate="print"/>
          <a:stretch>
            <a:fillRect/>
          </a:stretch>
        </p:blipFill>
        <p:spPr>
          <a:xfrm>
            <a:off x="381000" y="1295400"/>
            <a:ext cx="3200400" cy="4724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1400" b="0" i="1" u="sng" dirty="0" smtClean="0"/>
              <a:t/>
            </a:r>
            <a:br>
              <a:rPr lang="en-US" sz="1400" b="0" i="1" u="sng" dirty="0" smtClean="0"/>
            </a:br>
            <a:r>
              <a:rPr lang="en-US" sz="1400" b="0" i="1" u="sng" dirty="0" err="1" smtClean="0"/>
              <a:t>Profesor</a:t>
            </a:r>
            <a:r>
              <a:rPr lang="en-US" sz="1400" b="0" i="1" u="sng" dirty="0" smtClean="0"/>
              <a:t>  </a:t>
            </a:r>
            <a:r>
              <a:rPr lang="en-US" sz="1400" b="0" i="1" u="sng" dirty="0" err="1" smtClean="0"/>
              <a:t>Caneta</a:t>
            </a:r>
            <a:r>
              <a:rPr lang="en-US" sz="1400" b="0" i="1" u="sng" dirty="0" smtClean="0"/>
              <a:t> </a:t>
            </a:r>
            <a:r>
              <a:rPr lang="en-US" sz="1400" b="0" i="1" u="sng" dirty="0" err="1" smtClean="0"/>
              <a:t>Doina</a:t>
            </a:r>
            <a:r>
              <a:rPr lang="en-US" sz="1400" b="0" i="1" u="sng" dirty="0" smtClean="0"/>
              <a:t> GRUPA NR  7</a:t>
            </a:r>
            <a:br>
              <a:rPr lang="en-US" sz="1400" b="0" i="1" u="sng" dirty="0" smtClean="0"/>
            </a:br>
            <a:r>
              <a:rPr lang="en-US" sz="1400" b="0" i="1" u="sng" dirty="0" smtClean="0"/>
              <a:t/>
            </a:r>
            <a:br>
              <a:rPr lang="en-US" sz="1400" b="0" i="1" u="sng" dirty="0" smtClean="0"/>
            </a:br>
            <a:r>
              <a:rPr lang="en-US" sz="1050" dirty="0" smtClean="0"/>
              <a:t>DRAGOI  IONELA GEORGIANA, DESPA STEFAN,DINCA IULIAN STELIAN, CIOGNETE MIHAI SEVERUS, FLOREA VALENTIN IULIAN,PAVEL CLAUDIU ANDREI, UDREA GABRIEL PETRISOR, MANDRICEL DENIS,MARCHIDAN ANA MARIA CRISTINA, OANCEA MARIA ANDREEA, ISPAS CARMEN TEODORA</a:t>
            </a:r>
            <a:br>
              <a:rPr lang="en-US" sz="1050" dirty="0" smtClean="0"/>
            </a:br>
            <a:r>
              <a:rPr lang="en-US" sz="1100" dirty="0" smtClean="0"/>
              <a:t/>
            </a:r>
            <a:br>
              <a:rPr lang="en-US" sz="1100" dirty="0" smtClean="0"/>
            </a:br>
            <a:r>
              <a:rPr lang="en-US" sz="1200" dirty="0" smtClean="0"/>
              <a:t/>
            </a:r>
            <a:br>
              <a:rPr lang="en-US" sz="1200" dirty="0" smtClean="0"/>
            </a:br>
            <a:endParaRPr lang="en-US" sz="1400"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05000"/>
            <a:ext cx="2819400" cy="3615241"/>
          </a:xfrm>
          <a:prstGeom prst="rect">
            <a:avLst/>
          </a:prstGeom>
          <a:noFill/>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2895600" cy="3514725"/>
          </a:xfrm>
          <a:prstGeom prst="rect">
            <a:avLst/>
          </a:prstGeom>
          <a:noFill/>
          <a:ln>
            <a:noFill/>
          </a:ln>
        </p:spPr>
      </p:pic>
      <p:pic>
        <p:nvPicPr>
          <p:cNvPr id="3074" name="Picture 2"/>
          <p:cNvPicPr>
            <a:picLocks noChangeAspect="1" noChangeArrowheads="1"/>
          </p:cNvPicPr>
          <p:nvPr/>
        </p:nvPicPr>
        <p:blipFill>
          <a:blip r:embed="rId4" cstate="print"/>
          <a:srcRect/>
          <a:stretch>
            <a:fillRect/>
          </a:stretch>
        </p:blipFill>
        <p:spPr bwMode="auto">
          <a:xfrm rot="10800000">
            <a:off x="3200400" y="1905000"/>
            <a:ext cx="2971800" cy="36576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pPr algn="ctr"/>
            <a:r>
              <a:rPr lang="en-US" sz="1400" b="0" i="1" u="sng" dirty="0" smtClean="0"/>
              <a:t/>
            </a:r>
            <a:br>
              <a:rPr lang="en-US" sz="1400" b="0" i="1" u="sng" dirty="0" smtClean="0"/>
            </a:br>
            <a:r>
              <a:rPr lang="en-US" sz="1400" b="0" i="1" u="sng" dirty="0" err="1" smtClean="0"/>
              <a:t>Profesor</a:t>
            </a:r>
            <a:r>
              <a:rPr lang="en-US" sz="1400" b="0" i="1" u="sng" dirty="0" smtClean="0"/>
              <a:t>  </a:t>
            </a:r>
            <a:r>
              <a:rPr lang="en-US" sz="1400" b="0" i="1" u="sng" dirty="0" err="1" smtClean="0"/>
              <a:t>Pana</a:t>
            </a:r>
            <a:r>
              <a:rPr lang="en-US" sz="1400" b="0" i="1" u="sng" dirty="0" smtClean="0"/>
              <a:t> Daniela </a:t>
            </a:r>
            <a:r>
              <a:rPr lang="en-US" sz="1400" b="0" i="1" u="sng" dirty="0" err="1" smtClean="0"/>
              <a:t>Maricica</a:t>
            </a:r>
            <a:r>
              <a:rPr lang="en-US" sz="1400" b="0" i="1" u="sng" dirty="0" smtClean="0"/>
              <a:t> GRUPA NR  8</a:t>
            </a:r>
            <a:br>
              <a:rPr lang="en-US" sz="1400" b="0" i="1" u="sng" dirty="0" smtClean="0"/>
            </a:br>
            <a:r>
              <a:rPr lang="en-US" sz="1400" b="0" i="1" u="sng" dirty="0" smtClean="0"/>
              <a:t/>
            </a:r>
            <a:br>
              <a:rPr lang="en-US" sz="1400" b="0" i="1" u="sng" dirty="0" smtClean="0"/>
            </a:br>
            <a:r>
              <a:rPr lang="en-US" sz="1000" dirty="0" smtClean="0"/>
              <a:t>BADEA MELISA  ANDREEA, GAMOTE SILVIU IONUT, MATEI MARIA AURELIA, MIREA GEORGIANA CRISTINA, STATE ALEXANDRA MARIA, ANTONACHE DORIAN STEFAN, CHIRAN ANDREI, DIBLARU VALENTIN, DINU ROBERT ALEXANDRU,ISPAS VIOLETA ADRIANA, TUDOSE GEANINA MIHAELA,CIOBOATA STEFAN ION,PADURE ABIGAIL MARIA</a:t>
            </a:r>
            <a:br>
              <a:rPr lang="en-US" sz="1000" dirty="0" smtClean="0"/>
            </a:br>
            <a:r>
              <a:rPr lang="en-US" sz="1200" dirty="0" smtClean="0"/>
              <a:t/>
            </a:r>
            <a:br>
              <a:rPr lang="en-US" sz="1200" dirty="0" smtClean="0"/>
            </a:br>
            <a:endParaRPr lang="en-US" sz="1400" dirty="0"/>
          </a:p>
        </p:txBody>
      </p:sp>
      <p:pic>
        <p:nvPicPr>
          <p:cNvPr id="6146" name="Picture 2" descr="IMG-20200219-WA0015"/>
          <p:cNvPicPr>
            <a:picLocks noChangeAspect="1" noChangeArrowheads="1"/>
          </p:cNvPicPr>
          <p:nvPr/>
        </p:nvPicPr>
        <p:blipFill>
          <a:blip r:embed="rId2" cstate="print"/>
          <a:srcRect/>
          <a:stretch>
            <a:fillRect/>
          </a:stretch>
        </p:blipFill>
        <p:spPr bwMode="auto">
          <a:xfrm>
            <a:off x="152400" y="1371600"/>
            <a:ext cx="3657600" cy="4572000"/>
          </a:xfrm>
          <a:prstGeom prst="rect">
            <a:avLst/>
          </a:prstGeom>
          <a:noFill/>
          <a:ln w="9525">
            <a:noFill/>
            <a:miter lim="800000"/>
            <a:headEnd/>
            <a:tailEnd/>
          </a:ln>
        </p:spPr>
      </p:pic>
      <p:pic>
        <p:nvPicPr>
          <p:cNvPr id="6147" name="Picture 3" descr="IMG-20200219-WA0012"/>
          <p:cNvPicPr>
            <a:picLocks noChangeAspect="1" noChangeArrowheads="1"/>
          </p:cNvPicPr>
          <p:nvPr/>
        </p:nvPicPr>
        <p:blipFill>
          <a:blip r:embed="rId3" cstate="print"/>
          <a:srcRect/>
          <a:stretch>
            <a:fillRect/>
          </a:stretch>
        </p:blipFill>
        <p:spPr bwMode="auto">
          <a:xfrm>
            <a:off x="3886200" y="3124200"/>
            <a:ext cx="4980201" cy="2886075"/>
          </a:xfrm>
          <a:prstGeom prst="rect">
            <a:avLst/>
          </a:prstGeom>
          <a:noFill/>
          <a:ln w="9525">
            <a:noFill/>
            <a:miter lim="800000"/>
            <a:headEnd/>
            <a:tailEnd/>
          </a:ln>
        </p:spPr>
      </p:pic>
      <p:pic>
        <p:nvPicPr>
          <p:cNvPr id="6" name="Picture 5" descr="C:\Users\Stefan\AppData\Local\Microsoft\Windows\INetCache\Content.Word\IMG_20191105_11431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371600"/>
            <a:ext cx="4969193" cy="2057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41848587_1614728192064207_5590098721961439410_n.png"/>
          <p:cNvPicPr>
            <a:picLocks noGrp="1" noChangeAspect="1"/>
          </p:cNvPicPr>
          <p:nvPr>
            <p:ph idx="1"/>
          </p:nvPr>
        </p:nvPicPr>
        <p:blipFill>
          <a:blip r:embed="rId2" cstate="print"/>
          <a:stretch>
            <a:fillRect/>
          </a:stretch>
        </p:blipFill>
        <p:spPr>
          <a:xfrm>
            <a:off x="555453" y="1481138"/>
            <a:ext cx="8033093" cy="4525962"/>
          </a:xfrm>
        </p:spPr>
      </p:pic>
      <p:sp>
        <p:nvSpPr>
          <p:cNvPr id="2" name="Title 1"/>
          <p:cNvSpPr>
            <a:spLocks noGrp="1"/>
          </p:cNvSpPr>
          <p:nvPr>
            <p:ph type="title"/>
          </p:nvPr>
        </p:nvSpPr>
        <p:spPr/>
        <p:txBody>
          <a:bodyPr>
            <a:normAutofit fontScale="90000"/>
          </a:bodyPr>
          <a:lstStyle/>
          <a:p>
            <a:r>
              <a:rPr lang="en-US" dirty="0" err="1" smtClean="0"/>
              <a:t>Partenerii</a:t>
            </a:r>
            <a:r>
              <a:rPr lang="en-US" dirty="0" smtClean="0"/>
              <a:t>  @Asociatia4Change </a:t>
            </a:r>
            <a:r>
              <a:rPr lang="en-US" dirty="0" err="1" smtClean="0"/>
              <a:t>si</a:t>
            </a:r>
            <a:r>
              <a:rPr lang="en-US" dirty="0" smtClean="0"/>
              <a:t> </a:t>
            </a:r>
            <a:r>
              <a:rPr lang="en-US" dirty="0" err="1" smtClean="0"/>
              <a:t>Copil</a:t>
            </a:r>
            <a:r>
              <a:rPr lang="en-US" dirty="0" smtClean="0"/>
              <a:t> Cu </a:t>
            </a:r>
            <a:r>
              <a:rPr lang="en-US" dirty="0" err="1" smtClean="0"/>
              <a:t>Minte</a:t>
            </a:r>
            <a:r>
              <a:rPr lang="en-US" dirty="0" smtClean="0"/>
              <a:t>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1400" b="0" i="1" u="sng" dirty="0" smtClean="0"/>
              <a:t/>
            </a:r>
            <a:br>
              <a:rPr lang="en-US" sz="1400" b="0" i="1" u="sng" dirty="0" smtClean="0"/>
            </a:br>
            <a:r>
              <a:rPr lang="en-US" sz="1400" b="0" i="1" u="sng" dirty="0" smtClean="0"/>
              <a:t/>
            </a:r>
            <a:br>
              <a:rPr lang="en-US" sz="1400" b="0" i="1" u="sng" dirty="0" smtClean="0"/>
            </a:br>
            <a:r>
              <a:rPr lang="en-US" sz="1400" b="0" i="1" u="sng" dirty="0" err="1" smtClean="0"/>
              <a:t>Profesor</a:t>
            </a:r>
            <a:r>
              <a:rPr lang="en-US" sz="1400" b="0" i="1" u="sng" dirty="0" smtClean="0"/>
              <a:t>  </a:t>
            </a:r>
            <a:r>
              <a:rPr lang="en-US" sz="1400" b="0" i="1" u="sng" dirty="0" err="1" smtClean="0"/>
              <a:t>Cristache</a:t>
            </a:r>
            <a:r>
              <a:rPr lang="en-US" sz="1400" b="0" i="1" u="sng" dirty="0" smtClean="0"/>
              <a:t> </a:t>
            </a:r>
            <a:r>
              <a:rPr lang="en-US" sz="1400" b="0" i="1" u="sng" dirty="0" err="1" smtClean="0"/>
              <a:t>Florentina</a:t>
            </a:r>
            <a:r>
              <a:rPr lang="en-US" sz="1400" b="0" i="1" u="sng" dirty="0" smtClean="0"/>
              <a:t> GRUPA NR  9</a:t>
            </a:r>
            <a:br>
              <a:rPr lang="en-US" sz="1400" b="0" i="1" u="sng" dirty="0" smtClean="0"/>
            </a:br>
            <a:r>
              <a:rPr lang="en-US" sz="1000" dirty="0" smtClean="0"/>
              <a:t> CAPANU DAVID  ANDREI  EMANUEL,CAZAN  SILVIU  FLORIN , CHIVULET ANTONIO  MIHAI, CRINGASU CRISTINA  ANDREEA ,DINCA ALEXANDRU ANDREI , DUMITRU  ANDREEA ,GAMOTE ANA  MARIA ,ISPAS  ANA  MARIA ,MATEI  MARIUS   GEORGE ,MIREA  IONELA  CAMELIA,NICULAE  NICOLETA DENISA ,RUSU  BIANCA  ANDREEA ,SANDU  ANDREI   LUCA ,SANDU  STEFANEL CALUDIU ,SERBAN  TEODOR  MARKO, STATE DIANA  ALEXANDRA, VULTUR DENIS STEFANEL</a:t>
            </a:r>
            <a:br>
              <a:rPr lang="en-US" sz="1000" dirty="0" smtClean="0"/>
            </a:br>
            <a:r>
              <a:rPr lang="en-US" sz="1000" dirty="0" smtClean="0"/>
              <a:t/>
            </a:r>
            <a:br>
              <a:rPr lang="en-US" sz="1000" dirty="0" smtClean="0"/>
            </a:br>
            <a:r>
              <a:rPr lang="en-US" sz="1200" dirty="0" smtClean="0"/>
              <a:t/>
            </a:r>
            <a:br>
              <a:rPr lang="en-US" sz="1200" dirty="0" smtClean="0"/>
            </a:br>
            <a:endParaRPr lang="en-US" sz="1400" dirty="0"/>
          </a:p>
        </p:txBody>
      </p:sp>
      <p:pic>
        <p:nvPicPr>
          <p:cNvPr id="1033" name="Picture 9"/>
          <p:cNvPicPr>
            <a:picLocks noGrp="1" noChangeAspect="1" noChangeArrowheads="1"/>
          </p:cNvPicPr>
          <p:nvPr>
            <p:ph idx="1"/>
          </p:nvPr>
        </p:nvPicPr>
        <p:blipFill>
          <a:blip r:embed="rId2" cstate="print"/>
          <a:srcRect/>
          <a:stretch>
            <a:fillRect/>
          </a:stretch>
        </p:blipFill>
        <p:spPr bwMode="auto">
          <a:xfrm>
            <a:off x="457200" y="1447800"/>
            <a:ext cx="2924175" cy="2139156"/>
          </a:xfrm>
          <a:prstGeom prst="rect">
            <a:avLst/>
          </a:prstGeom>
          <a:noFill/>
          <a:ln w="9525">
            <a:noFill/>
            <a:miter lim="800000"/>
            <a:headEnd/>
            <a:tailEnd/>
          </a:ln>
          <a:effectLst/>
        </p:spPr>
      </p:pic>
      <p:pic>
        <p:nvPicPr>
          <p:cNvPr id="1034" name="Picture 10"/>
          <p:cNvPicPr>
            <a:picLocks noChangeAspect="1" noChangeArrowheads="1"/>
          </p:cNvPicPr>
          <p:nvPr/>
        </p:nvPicPr>
        <p:blipFill>
          <a:blip r:embed="rId3" cstate="print"/>
          <a:srcRect/>
          <a:stretch>
            <a:fillRect/>
          </a:stretch>
        </p:blipFill>
        <p:spPr bwMode="auto">
          <a:xfrm>
            <a:off x="3810000" y="1447800"/>
            <a:ext cx="4800600" cy="2133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762000" y="3581400"/>
            <a:ext cx="7620000" cy="27432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1400" b="0" i="1" u="sng" dirty="0" smtClean="0"/>
              <a:t/>
            </a:r>
            <a:br>
              <a:rPr lang="en-US" sz="1400" b="0" i="1" u="sng" dirty="0" smtClean="0"/>
            </a:br>
            <a:r>
              <a:rPr lang="en-US" sz="1400" b="0" i="1" u="sng" dirty="0" smtClean="0"/>
              <a:t/>
            </a:r>
            <a:br>
              <a:rPr lang="en-US" sz="1400" b="0" i="1" u="sng" dirty="0" smtClean="0"/>
            </a:br>
            <a:r>
              <a:rPr lang="en-US" sz="1400" b="0" i="1" u="sng" dirty="0" err="1" smtClean="0"/>
              <a:t>Profesor</a:t>
            </a:r>
            <a:r>
              <a:rPr lang="en-US" sz="1400" b="0" i="1" u="sng" dirty="0" smtClean="0"/>
              <a:t>  </a:t>
            </a:r>
            <a:r>
              <a:rPr lang="en-US" sz="1400" b="0" i="1" u="sng" dirty="0" err="1" smtClean="0"/>
              <a:t>Chiriac</a:t>
            </a:r>
            <a:r>
              <a:rPr lang="en-US" sz="1400" b="0" i="1" u="sng" dirty="0" smtClean="0"/>
              <a:t> </a:t>
            </a:r>
            <a:r>
              <a:rPr lang="en-US" sz="1400" b="0" i="1" u="sng" dirty="0" err="1" smtClean="0"/>
              <a:t>Costel</a:t>
            </a:r>
            <a:r>
              <a:rPr lang="en-US" sz="1400" b="0" i="1" u="sng" dirty="0" smtClean="0"/>
              <a:t> Sabin GRUPA NR  10</a:t>
            </a:r>
            <a:br>
              <a:rPr lang="en-US" sz="1400" b="0" i="1" u="sng" dirty="0" smtClean="0"/>
            </a:br>
            <a:r>
              <a:rPr lang="en-US" sz="1400" b="0" i="1" u="sng" dirty="0" smtClean="0"/>
              <a:t/>
            </a:r>
            <a:br>
              <a:rPr lang="en-US" sz="1400" b="0" i="1" u="sng" dirty="0" smtClean="0"/>
            </a:br>
            <a:r>
              <a:rPr lang="en-US" sz="1000" dirty="0" smtClean="0"/>
              <a:t> BĂLAN CĂTĂLIN ȘTEFAN ,BURCĂ SABRINA ALEXANDRA, CIOBOATĂ EMILIA GEORGIANA, DINU BIANCA MĂDĂLINA,GHIŢĂ ROMICĂ TEODOR IONUŢ,GRAFU MARIA ELENA, IONIŢĂ DESPINA, ISPAS ANDREI SORIN,MANEA FLORENTINA, MATEI IONUŢ ALIN, MĂRGELATU MARIA ALEXANDRA, MIELCIOIU ANDREEA VALENTINA, MIREA BIANCA GABRIELA, NEMŢEANU MARIAN, NIŢOI  IASMINA FLORENTINA,PĂTRAȘCU ȘTEFANIA ANDREEA, STOICEA ȘTEFAN DANIEL, ȘTIRBU ȘTEFANIA IULIANA</a:t>
            </a:r>
            <a:r>
              <a:rPr lang="en-US" sz="900" dirty="0" smtClean="0"/>
              <a:t/>
            </a:r>
            <a:br>
              <a:rPr lang="en-US" sz="900" dirty="0" smtClean="0"/>
            </a:br>
            <a:r>
              <a:rPr lang="en-US" sz="1000" dirty="0" smtClean="0"/>
              <a:t/>
            </a:r>
            <a:br>
              <a:rPr lang="en-US" sz="1000" dirty="0" smtClean="0"/>
            </a:br>
            <a:r>
              <a:rPr lang="en-US" sz="1000" dirty="0" smtClean="0"/>
              <a:t/>
            </a:r>
            <a:br>
              <a:rPr lang="en-US" sz="1000" dirty="0" smtClean="0"/>
            </a:br>
            <a:r>
              <a:rPr lang="en-US" sz="1200" dirty="0" smtClean="0"/>
              <a:t/>
            </a:r>
            <a:br>
              <a:rPr lang="en-US" sz="1200" dirty="0" smtClean="0"/>
            </a:br>
            <a:endParaRPr lang="en-US" sz="1400" dirty="0"/>
          </a:p>
        </p:txBody>
      </p:sp>
      <p:pic>
        <p:nvPicPr>
          <p:cNvPr id="4" name="Content Placeholder 3" descr="007.jpg"/>
          <p:cNvPicPr>
            <a:picLocks noGrp="1" noChangeAspect="1"/>
          </p:cNvPicPr>
          <p:nvPr>
            <p:ph idx="1"/>
          </p:nvPr>
        </p:nvPicPr>
        <p:blipFill>
          <a:blip r:embed="rId2" cstate="print"/>
          <a:stretch>
            <a:fillRect/>
          </a:stretch>
        </p:blipFill>
        <p:spPr>
          <a:xfrm>
            <a:off x="152400" y="1371600"/>
            <a:ext cx="3124200" cy="4330700"/>
          </a:xfrm>
        </p:spPr>
      </p:pic>
      <p:pic>
        <p:nvPicPr>
          <p:cNvPr id="6" name="Picture 5" descr="034.jpg"/>
          <p:cNvPicPr>
            <a:picLocks noChangeAspect="1"/>
          </p:cNvPicPr>
          <p:nvPr/>
        </p:nvPicPr>
        <p:blipFill>
          <a:blip r:embed="rId3" cstate="print"/>
          <a:stretch>
            <a:fillRect/>
          </a:stretch>
        </p:blipFill>
        <p:spPr>
          <a:xfrm>
            <a:off x="3276600" y="1371600"/>
            <a:ext cx="2971800" cy="4343400"/>
          </a:xfrm>
          <a:prstGeom prst="rect">
            <a:avLst/>
          </a:prstGeom>
        </p:spPr>
      </p:pic>
      <p:pic>
        <p:nvPicPr>
          <p:cNvPr id="2050" name="Picture 2" descr="G:\poze-50 buc-SABIN\activitati 2019-2020\paste\DSC08654.JPG"/>
          <p:cNvPicPr>
            <a:picLocks noChangeAspect="1" noChangeArrowheads="1"/>
          </p:cNvPicPr>
          <p:nvPr/>
        </p:nvPicPr>
        <p:blipFill>
          <a:blip r:embed="rId4" cstate="print"/>
          <a:srcRect/>
          <a:stretch>
            <a:fillRect/>
          </a:stretch>
        </p:blipFill>
        <p:spPr bwMode="auto">
          <a:xfrm>
            <a:off x="5943600" y="1371600"/>
            <a:ext cx="3048000" cy="43434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254691"/>
          </a:xfrm>
        </p:spPr>
        <p:txBody>
          <a:bodyPr>
            <a:normAutofit fontScale="62500" lnSpcReduction="20000"/>
          </a:bodyPr>
          <a:lstStyle/>
          <a:p>
            <a:r>
              <a:rPr lang="en-US" dirty="0" smtClean="0"/>
              <a:t>- 1089 de </a:t>
            </a:r>
            <a:r>
              <a:rPr lang="en-US" dirty="0" err="1" smtClean="0"/>
              <a:t>elevi</a:t>
            </a:r>
            <a:r>
              <a:rPr lang="en-US" dirty="0" smtClean="0"/>
              <a:t> au </a:t>
            </a:r>
            <a:r>
              <a:rPr lang="en-US" dirty="0" err="1" smtClean="0"/>
              <a:t>primit</a:t>
            </a:r>
            <a:r>
              <a:rPr lang="en-US" dirty="0" smtClean="0"/>
              <a:t> </a:t>
            </a:r>
            <a:r>
              <a:rPr lang="en-US" dirty="0" err="1" smtClean="0"/>
              <a:t>servicii</a:t>
            </a:r>
            <a:r>
              <a:rPr lang="en-US" dirty="0" smtClean="0"/>
              <a:t> </a:t>
            </a:r>
            <a:r>
              <a:rPr lang="en-US" dirty="0" err="1" smtClean="0"/>
              <a:t>educationale</a:t>
            </a:r>
            <a:r>
              <a:rPr lang="en-US" dirty="0" smtClean="0"/>
              <a:t> </a:t>
            </a:r>
            <a:r>
              <a:rPr lang="en-US" dirty="0" err="1" smtClean="0"/>
              <a:t>pentru</a:t>
            </a:r>
            <a:r>
              <a:rPr lang="en-US" dirty="0" smtClean="0"/>
              <a:t> o </a:t>
            </a:r>
            <a:r>
              <a:rPr lang="en-US" dirty="0" err="1" smtClean="0"/>
              <a:t>perioada</a:t>
            </a:r>
            <a:r>
              <a:rPr lang="en-US" dirty="0" smtClean="0"/>
              <a:t> de 36 de </a:t>
            </a:r>
            <a:r>
              <a:rPr lang="en-US" dirty="0" err="1" smtClean="0"/>
              <a:t>luni</a:t>
            </a:r>
            <a:endParaRPr lang="en-US" dirty="0" smtClean="0"/>
          </a:p>
          <a:p>
            <a:r>
              <a:rPr lang="en-US" dirty="0" smtClean="0"/>
              <a:t>- a </a:t>
            </a:r>
            <a:r>
              <a:rPr lang="en-US" dirty="0" err="1" smtClean="0"/>
              <a:t>fost</a:t>
            </a:r>
            <a:r>
              <a:rPr lang="en-US" dirty="0" smtClean="0"/>
              <a:t> </a:t>
            </a:r>
            <a:r>
              <a:rPr lang="en-US" dirty="0" err="1" smtClean="0"/>
              <a:t>dezvoltat</a:t>
            </a:r>
            <a:r>
              <a:rPr lang="en-US" dirty="0" smtClean="0"/>
              <a:t> un curs </a:t>
            </a:r>
            <a:r>
              <a:rPr lang="en-US" dirty="0" err="1" smtClean="0"/>
              <a:t>abilitati</a:t>
            </a:r>
            <a:r>
              <a:rPr lang="en-US" dirty="0" smtClean="0"/>
              <a:t> de </a:t>
            </a:r>
            <a:r>
              <a:rPr lang="en-US" dirty="0" err="1" smtClean="0"/>
              <a:t>viata</a:t>
            </a:r>
            <a:r>
              <a:rPr lang="en-US" dirty="0" smtClean="0"/>
              <a:t> </a:t>
            </a:r>
            <a:r>
              <a:rPr lang="en-US" dirty="0" err="1" smtClean="0"/>
              <a:t>pentru</a:t>
            </a:r>
            <a:r>
              <a:rPr lang="en-US" dirty="0" smtClean="0"/>
              <a:t> </a:t>
            </a:r>
            <a:r>
              <a:rPr lang="en-US" dirty="0" err="1" smtClean="0"/>
              <a:t>cadrele</a:t>
            </a:r>
            <a:r>
              <a:rPr lang="en-US" dirty="0" smtClean="0"/>
              <a:t> </a:t>
            </a:r>
            <a:r>
              <a:rPr lang="en-US" dirty="0" err="1" smtClean="0"/>
              <a:t>didactice</a:t>
            </a:r>
            <a:r>
              <a:rPr lang="en-US" dirty="0" smtClean="0"/>
              <a:t> </a:t>
            </a:r>
            <a:r>
              <a:rPr lang="en-US" dirty="0" err="1" smtClean="0"/>
              <a:t>acreditat</a:t>
            </a:r>
            <a:r>
              <a:rPr lang="en-US" dirty="0" smtClean="0"/>
              <a:t> CNFPA</a:t>
            </a:r>
          </a:p>
          <a:p>
            <a:r>
              <a:rPr lang="en-US" dirty="0" smtClean="0"/>
              <a:t>- au </a:t>
            </a:r>
            <a:r>
              <a:rPr lang="en-US" dirty="0" err="1" smtClean="0"/>
              <a:t>fost</a:t>
            </a:r>
            <a:r>
              <a:rPr lang="en-US" dirty="0" smtClean="0"/>
              <a:t> </a:t>
            </a:r>
            <a:r>
              <a:rPr lang="en-US" dirty="0" err="1" smtClean="0"/>
              <a:t>organizate</a:t>
            </a:r>
            <a:r>
              <a:rPr lang="en-US" dirty="0" smtClean="0"/>
              <a:t> 4 </a:t>
            </a:r>
            <a:r>
              <a:rPr lang="en-US" dirty="0" err="1" smtClean="0"/>
              <a:t>cursuri</a:t>
            </a:r>
            <a:r>
              <a:rPr lang="en-US" dirty="0" smtClean="0"/>
              <a:t> de </a:t>
            </a:r>
            <a:r>
              <a:rPr lang="en-US" dirty="0" err="1" smtClean="0"/>
              <a:t>abilitati</a:t>
            </a:r>
            <a:r>
              <a:rPr lang="en-US" dirty="0" smtClean="0"/>
              <a:t> de </a:t>
            </a:r>
            <a:r>
              <a:rPr lang="en-US" dirty="0" err="1" smtClean="0"/>
              <a:t>viata</a:t>
            </a:r>
            <a:r>
              <a:rPr lang="en-US" dirty="0" smtClean="0"/>
              <a:t> </a:t>
            </a:r>
          </a:p>
          <a:p>
            <a:r>
              <a:rPr lang="en-US" dirty="0" smtClean="0"/>
              <a:t>- 110 cadre </a:t>
            </a:r>
            <a:r>
              <a:rPr lang="en-US" dirty="0" err="1" smtClean="0"/>
              <a:t>didactice</a:t>
            </a:r>
            <a:r>
              <a:rPr lang="en-US" dirty="0" smtClean="0"/>
              <a:t> au </a:t>
            </a:r>
            <a:r>
              <a:rPr lang="en-US" dirty="0" err="1" smtClean="0"/>
              <a:t>fost</a:t>
            </a:r>
            <a:r>
              <a:rPr lang="en-US" dirty="0" smtClean="0"/>
              <a:t> </a:t>
            </a:r>
            <a:r>
              <a:rPr lang="en-US" dirty="0" err="1" smtClean="0"/>
              <a:t>instruite</a:t>
            </a:r>
            <a:r>
              <a:rPr lang="en-US" dirty="0" smtClean="0"/>
              <a:t> </a:t>
            </a:r>
            <a:r>
              <a:rPr lang="en-US" dirty="0" err="1" smtClean="0"/>
              <a:t>instruite</a:t>
            </a:r>
            <a:r>
              <a:rPr lang="en-US" dirty="0" smtClean="0"/>
              <a:t> in </a:t>
            </a:r>
            <a:r>
              <a:rPr lang="en-US" dirty="0" err="1" smtClean="0"/>
              <a:t>cadrul</a:t>
            </a:r>
            <a:r>
              <a:rPr lang="en-US" dirty="0" smtClean="0"/>
              <a:t> </a:t>
            </a:r>
            <a:r>
              <a:rPr lang="en-US" dirty="0" err="1" smtClean="0"/>
              <a:t>proiectului</a:t>
            </a:r>
            <a:endParaRPr lang="en-US" dirty="0" smtClean="0"/>
          </a:p>
          <a:p>
            <a:r>
              <a:rPr lang="en-US" dirty="0" smtClean="0"/>
              <a:t>- 89 de cadre </a:t>
            </a:r>
            <a:r>
              <a:rPr lang="en-US" dirty="0" err="1" smtClean="0"/>
              <a:t>didactice</a:t>
            </a:r>
            <a:r>
              <a:rPr lang="en-US" dirty="0" smtClean="0"/>
              <a:t> au </a:t>
            </a:r>
            <a:r>
              <a:rPr lang="en-US" dirty="0" err="1" smtClean="0"/>
              <a:t>fost</a:t>
            </a:r>
            <a:r>
              <a:rPr lang="en-US" dirty="0" smtClean="0"/>
              <a:t> certificate, a </a:t>
            </a:r>
            <a:r>
              <a:rPr lang="en-US" dirty="0" err="1" smtClean="0"/>
              <a:t>fost</a:t>
            </a:r>
            <a:r>
              <a:rPr lang="en-US" dirty="0" smtClean="0"/>
              <a:t> </a:t>
            </a:r>
            <a:r>
              <a:rPr lang="en-US" dirty="0" err="1" smtClean="0"/>
              <a:t>dezvoltat</a:t>
            </a:r>
            <a:r>
              <a:rPr lang="en-US" dirty="0" smtClean="0"/>
              <a:t> un set de </a:t>
            </a:r>
            <a:r>
              <a:rPr lang="en-US" dirty="0" err="1" smtClean="0"/>
              <a:t>materiale</a:t>
            </a:r>
            <a:r>
              <a:rPr lang="en-US" dirty="0" smtClean="0"/>
              <a:t> </a:t>
            </a:r>
            <a:r>
              <a:rPr lang="en-US" dirty="0" err="1" smtClean="0"/>
              <a:t>referitoare</a:t>
            </a:r>
            <a:r>
              <a:rPr lang="en-US" dirty="0" smtClean="0"/>
              <a:t> la </a:t>
            </a:r>
            <a:r>
              <a:rPr lang="en-US" dirty="0" err="1" smtClean="0"/>
              <a:t>formarea</a:t>
            </a:r>
            <a:r>
              <a:rPr lang="en-US" dirty="0" smtClean="0"/>
              <a:t> </a:t>
            </a:r>
            <a:r>
              <a:rPr lang="en-US" dirty="0" err="1" smtClean="0"/>
              <a:t>abilitatilor</a:t>
            </a:r>
            <a:r>
              <a:rPr lang="en-US" dirty="0" smtClean="0"/>
              <a:t> de </a:t>
            </a:r>
            <a:r>
              <a:rPr lang="en-US" dirty="0" err="1" smtClean="0"/>
              <a:t>viata</a:t>
            </a:r>
            <a:r>
              <a:rPr lang="en-US" dirty="0" smtClean="0"/>
              <a:t> (</a:t>
            </a:r>
            <a:r>
              <a:rPr lang="en-US" dirty="0" err="1" smtClean="0"/>
              <a:t>inclusiv</a:t>
            </a:r>
            <a:r>
              <a:rPr lang="en-US" dirty="0" smtClean="0"/>
              <a:t> </a:t>
            </a:r>
            <a:r>
              <a:rPr lang="en-US" dirty="0" err="1" smtClean="0"/>
              <a:t>suport</a:t>
            </a:r>
            <a:r>
              <a:rPr lang="en-US" dirty="0" smtClean="0"/>
              <a:t> de curs) </a:t>
            </a:r>
            <a:r>
              <a:rPr lang="en-US" dirty="0" err="1" smtClean="0"/>
              <a:t>pentru</a:t>
            </a:r>
            <a:r>
              <a:rPr lang="en-US" dirty="0" smtClean="0"/>
              <a:t> </a:t>
            </a:r>
            <a:r>
              <a:rPr lang="en-US" dirty="0" err="1" smtClean="0"/>
              <a:t>profesorii</a:t>
            </a:r>
            <a:r>
              <a:rPr lang="en-US" dirty="0" smtClean="0"/>
              <a:t> din 5 </a:t>
            </a:r>
            <a:r>
              <a:rPr lang="en-US" dirty="0" err="1" smtClean="0"/>
              <a:t>scoli</a:t>
            </a:r>
            <a:r>
              <a:rPr lang="en-US" dirty="0" smtClean="0"/>
              <a:t> din </a:t>
            </a:r>
            <a:r>
              <a:rPr lang="en-US" dirty="0" err="1" smtClean="0"/>
              <a:t>mediul</a:t>
            </a:r>
            <a:r>
              <a:rPr lang="en-US" dirty="0" smtClean="0"/>
              <a:t> rural din </a:t>
            </a:r>
            <a:r>
              <a:rPr lang="en-US" dirty="0" err="1" smtClean="0"/>
              <a:t>Judetul</a:t>
            </a:r>
            <a:r>
              <a:rPr lang="en-US" dirty="0" smtClean="0"/>
              <a:t> Giurgiu. </a:t>
            </a:r>
          </a:p>
          <a:p>
            <a:r>
              <a:rPr lang="en-US" dirty="0" smtClean="0"/>
              <a:t>- </a:t>
            </a:r>
            <a:r>
              <a:rPr lang="en-US" dirty="0" err="1" smtClean="0"/>
              <a:t>dezvoltarea</a:t>
            </a:r>
            <a:r>
              <a:rPr lang="en-US" dirty="0" smtClean="0"/>
              <a:t> </a:t>
            </a:r>
            <a:r>
              <a:rPr lang="en-US" dirty="0" err="1" smtClean="0"/>
              <a:t>si</a:t>
            </a:r>
            <a:r>
              <a:rPr lang="en-US" dirty="0" smtClean="0"/>
              <a:t> </a:t>
            </a:r>
            <a:r>
              <a:rPr lang="en-US" dirty="0" err="1" smtClean="0"/>
              <a:t>implementarea</a:t>
            </a:r>
            <a:r>
              <a:rPr lang="en-US" dirty="0" smtClean="0"/>
              <a:t> </a:t>
            </a:r>
            <a:r>
              <a:rPr lang="en-US" dirty="0" err="1" smtClean="0"/>
              <a:t>unui</a:t>
            </a:r>
            <a:r>
              <a:rPr lang="en-US" dirty="0" smtClean="0"/>
              <a:t> program de </a:t>
            </a:r>
            <a:r>
              <a:rPr lang="en-US" dirty="0" err="1" smtClean="0"/>
              <a:t>suport</a:t>
            </a:r>
            <a:r>
              <a:rPr lang="en-US" dirty="0" smtClean="0"/>
              <a:t> </a:t>
            </a:r>
            <a:r>
              <a:rPr lang="en-US" dirty="0" err="1" smtClean="0"/>
              <a:t>si</a:t>
            </a:r>
            <a:r>
              <a:rPr lang="en-US" dirty="0" smtClean="0"/>
              <a:t> </a:t>
            </a:r>
            <a:r>
              <a:rPr lang="en-US" dirty="0" err="1" smtClean="0"/>
              <a:t>mentorat</a:t>
            </a:r>
            <a:r>
              <a:rPr lang="en-US" dirty="0" smtClean="0"/>
              <a:t> in </a:t>
            </a:r>
            <a:r>
              <a:rPr lang="en-US" dirty="0" err="1" smtClean="0"/>
              <a:t>cadrul</a:t>
            </a:r>
            <a:r>
              <a:rPr lang="en-US" dirty="0" smtClean="0"/>
              <a:t> </a:t>
            </a:r>
            <a:r>
              <a:rPr lang="en-US" dirty="0" err="1" smtClean="0"/>
              <a:t>caruia</a:t>
            </a:r>
            <a:r>
              <a:rPr lang="en-US" dirty="0" smtClean="0"/>
              <a:t> au </a:t>
            </a:r>
            <a:r>
              <a:rPr lang="en-US" dirty="0" err="1" smtClean="0"/>
              <a:t>fost</a:t>
            </a:r>
            <a:r>
              <a:rPr lang="en-US" dirty="0" smtClean="0"/>
              <a:t> elaborate </a:t>
            </a:r>
            <a:r>
              <a:rPr lang="en-US" dirty="0" err="1" smtClean="0"/>
              <a:t>si</a:t>
            </a:r>
            <a:r>
              <a:rPr lang="en-US" dirty="0" smtClean="0"/>
              <a:t> </a:t>
            </a:r>
            <a:r>
              <a:rPr lang="en-US" dirty="0" err="1" smtClean="0"/>
              <a:t>implementate</a:t>
            </a:r>
            <a:r>
              <a:rPr lang="en-US" dirty="0" smtClean="0"/>
              <a:t> 52 mini-</a:t>
            </a:r>
            <a:r>
              <a:rPr lang="en-US" dirty="0" err="1" smtClean="0"/>
              <a:t>proiecte</a:t>
            </a:r>
            <a:r>
              <a:rPr lang="en-US" dirty="0" smtClean="0"/>
              <a:t> </a:t>
            </a:r>
            <a:r>
              <a:rPr lang="en-US" dirty="0" err="1" smtClean="0"/>
              <a:t>realizate</a:t>
            </a:r>
            <a:r>
              <a:rPr lang="en-US" dirty="0" smtClean="0"/>
              <a:t> de </a:t>
            </a:r>
            <a:r>
              <a:rPr lang="en-US" dirty="0" err="1" smtClean="0"/>
              <a:t>catre</a:t>
            </a:r>
            <a:r>
              <a:rPr lang="en-US" dirty="0" smtClean="0"/>
              <a:t> </a:t>
            </a:r>
            <a:r>
              <a:rPr lang="en-US" dirty="0" err="1" smtClean="0"/>
              <a:t>cadrele</a:t>
            </a:r>
            <a:r>
              <a:rPr lang="en-US" dirty="0" smtClean="0"/>
              <a:t> </a:t>
            </a:r>
            <a:r>
              <a:rPr lang="en-US" dirty="0" err="1" smtClean="0"/>
              <a:t>didactice</a:t>
            </a:r>
            <a:r>
              <a:rPr lang="en-US" dirty="0" smtClean="0"/>
              <a:t> ; 52 </a:t>
            </a:r>
            <a:r>
              <a:rPr lang="en-US" dirty="0" err="1" smtClean="0"/>
              <a:t>premii</a:t>
            </a:r>
            <a:r>
              <a:rPr lang="en-US" dirty="0" smtClean="0"/>
              <a:t> au </a:t>
            </a:r>
            <a:r>
              <a:rPr lang="en-US" dirty="0" err="1" smtClean="0"/>
              <a:t>fost</a:t>
            </a:r>
            <a:r>
              <a:rPr lang="en-US" dirty="0" smtClean="0"/>
              <a:t> </a:t>
            </a:r>
            <a:r>
              <a:rPr lang="en-US" dirty="0" err="1" smtClean="0"/>
              <a:t>acordate</a:t>
            </a:r>
            <a:endParaRPr lang="en-US" dirty="0" smtClean="0"/>
          </a:p>
          <a:p>
            <a:r>
              <a:rPr lang="en-US" dirty="0" smtClean="0"/>
              <a:t>- 86 cadre </a:t>
            </a:r>
            <a:r>
              <a:rPr lang="en-US" dirty="0" err="1" smtClean="0"/>
              <a:t>didactice</a:t>
            </a:r>
            <a:r>
              <a:rPr lang="en-US" dirty="0" smtClean="0"/>
              <a:t> care au </a:t>
            </a:r>
            <a:r>
              <a:rPr lang="en-US" dirty="0" err="1" smtClean="0"/>
              <a:t>beneficiat</a:t>
            </a:r>
            <a:r>
              <a:rPr lang="en-US" dirty="0" smtClean="0"/>
              <a:t> de </a:t>
            </a:r>
            <a:r>
              <a:rPr lang="en-US" dirty="0" err="1" smtClean="0"/>
              <a:t>suport</a:t>
            </a:r>
            <a:r>
              <a:rPr lang="en-US" dirty="0" smtClean="0"/>
              <a:t> </a:t>
            </a:r>
            <a:r>
              <a:rPr lang="en-US" dirty="0" err="1" smtClean="0"/>
              <a:t>si</a:t>
            </a:r>
            <a:r>
              <a:rPr lang="en-US" dirty="0" smtClean="0"/>
              <a:t> </a:t>
            </a:r>
            <a:r>
              <a:rPr lang="en-US" dirty="0" err="1" smtClean="0"/>
              <a:t>mentorat</a:t>
            </a:r>
            <a:endParaRPr lang="en-US" dirty="0" smtClean="0"/>
          </a:p>
          <a:p>
            <a:r>
              <a:rPr lang="en-US" dirty="0" smtClean="0"/>
              <a:t>- 3 </a:t>
            </a:r>
            <a:r>
              <a:rPr lang="en-US" dirty="0" err="1" smtClean="0"/>
              <a:t>expozitii</a:t>
            </a:r>
            <a:r>
              <a:rPr lang="en-US" dirty="0" smtClean="0"/>
              <a:t> </a:t>
            </a:r>
            <a:r>
              <a:rPr lang="en-US" dirty="0" err="1" smtClean="0"/>
              <a:t>fotografice</a:t>
            </a:r>
            <a:r>
              <a:rPr lang="en-US" dirty="0" smtClean="0"/>
              <a:t> </a:t>
            </a:r>
            <a:r>
              <a:rPr lang="en-US" dirty="0" err="1" smtClean="0"/>
              <a:t>Photovice</a:t>
            </a:r>
            <a:r>
              <a:rPr lang="en-US" dirty="0" smtClean="0"/>
              <a:t> au </a:t>
            </a:r>
            <a:r>
              <a:rPr lang="en-US" dirty="0" err="1" smtClean="0"/>
              <a:t>fost</a:t>
            </a:r>
            <a:r>
              <a:rPr lang="en-US" dirty="0" smtClean="0"/>
              <a:t> </a:t>
            </a:r>
            <a:r>
              <a:rPr lang="en-US" dirty="0" err="1" smtClean="0"/>
              <a:t>organizate</a:t>
            </a:r>
            <a:r>
              <a:rPr lang="en-US" dirty="0" smtClean="0"/>
              <a:t>, </a:t>
            </a:r>
            <a:r>
              <a:rPr lang="en-US" dirty="0" err="1" smtClean="0"/>
              <a:t>cate</a:t>
            </a:r>
            <a:r>
              <a:rPr lang="en-US" dirty="0" smtClean="0"/>
              <a:t> </a:t>
            </a:r>
            <a:r>
              <a:rPr lang="en-US" dirty="0" err="1" smtClean="0"/>
              <a:t>una</a:t>
            </a:r>
            <a:r>
              <a:rPr lang="en-US" dirty="0" smtClean="0"/>
              <a:t> in </a:t>
            </a:r>
            <a:r>
              <a:rPr lang="en-US" dirty="0" err="1" smtClean="0"/>
              <a:t>fiecare</a:t>
            </a:r>
            <a:r>
              <a:rPr lang="en-US" dirty="0" smtClean="0"/>
              <a:t> </a:t>
            </a:r>
            <a:r>
              <a:rPr lang="en-US" dirty="0" err="1" smtClean="0"/>
              <a:t>comunitate</a:t>
            </a:r>
            <a:r>
              <a:rPr lang="en-US" dirty="0" smtClean="0"/>
              <a:t> din </a:t>
            </a:r>
            <a:r>
              <a:rPr lang="en-US" dirty="0" err="1" smtClean="0"/>
              <a:t>judetul</a:t>
            </a:r>
            <a:r>
              <a:rPr lang="en-US" dirty="0" smtClean="0"/>
              <a:t> Giurgiu in care s-a </a:t>
            </a:r>
            <a:r>
              <a:rPr lang="en-US" dirty="0" err="1" smtClean="0"/>
              <a:t>implementat</a:t>
            </a:r>
            <a:r>
              <a:rPr lang="en-US" dirty="0" smtClean="0"/>
              <a:t> </a:t>
            </a:r>
            <a:r>
              <a:rPr lang="en-US" dirty="0" err="1" smtClean="0"/>
              <a:t>proiectul</a:t>
            </a:r>
            <a:r>
              <a:rPr lang="en-US" dirty="0" smtClean="0"/>
              <a:t>; 90 de </a:t>
            </a:r>
            <a:r>
              <a:rPr lang="en-US" dirty="0" err="1" smtClean="0"/>
              <a:t>fotografii</a:t>
            </a:r>
            <a:r>
              <a:rPr lang="en-US" dirty="0" smtClean="0"/>
              <a:t> au </a:t>
            </a:r>
            <a:r>
              <a:rPr lang="en-US" dirty="0" err="1" smtClean="0"/>
              <a:t>fost</a:t>
            </a:r>
            <a:r>
              <a:rPr lang="en-US" dirty="0" smtClean="0"/>
              <a:t> </a:t>
            </a:r>
            <a:r>
              <a:rPr lang="en-US" dirty="0" err="1" smtClean="0"/>
              <a:t>selectate</a:t>
            </a:r>
            <a:r>
              <a:rPr lang="en-US" dirty="0" smtClean="0"/>
              <a:t> </a:t>
            </a:r>
            <a:r>
              <a:rPr lang="en-US" dirty="0" err="1" smtClean="0"/>
              <a:t>pentru</a:t>
            </a:r>
            <a:r>
              <a:rPr lang="en-US" dirty="0" smtClean="0"/>
              <a:t> a face parte din </a:t>
            </a:r>
            <a:r>
              <a:rPr lang="en-US" dirty="0" err="1" smtClean="0"/>
              <a:t>expozitiile</a:t>
            </a:r>
            <a:r>
              <a:rPr lang="en-US" dirty="0" smtClean="0"/>
              <a:t> </a:t>
            </a:r>
            <a:r>
              <a:rPr lang="en-US" dirty="0" err="1" smtClean="0"/>
              <a:t>foto</a:t>
            </a:r>
            <a:endParaRPr lang="en-US" dirty="0" smtClean="0"/>
          </a:p>
          <a:p>
            <a:r>
              <a:rPr lang="en-US" dirty="0" smtClean="0"/>
              <a:t>- 338 de </a:t>
            </a:r>
            <a:r>
              <a:rPr lang="en-US" dirty="0" err="1" smtClean="0"/>
              <a:t>activitati</a:t>
            </a:r>
            <a:r>
              <a:rPr lang="en-US" dirty="0" smtClean="0"/>
              <a:t> au </a:t>
            </a:r>
            <a:r>
              <a:rPr lang="en-US" dirty="0" err="1" smtClean="0"/>
              <a:t>fost</a:t>
            </a:r>
            <a:r>
              <a:rPr lang="en-US" dirty="0" smtClean="0"/>
              <a:t> </a:t>
            </a:r>
            <a:r>
              <a:rPr lang="en-US" dirty="0" err="1" smtClean="0"/>
              <a:t>organziate</a:t>
            </a:r>
            <a:r>
              <a:rPr lang="en-US" dirty="0" smtClean="0"/>
              <a:t> in </a:t>
            </a:r>
            <a:r>
              <a:rPr lang="en-US" dirty="0" err="1" smtClean="0"/>
              <a:t>cadrul</a:t>
            </a:r>
            <a:r>
              <a:rPr lang="en-US" dirty="0" smtClean="0"/>
              <a:t> </a:t>
            </a:r>
            <a:r>
              <a:rPr lang="en-US" dirty="0" err="1" smtClean="0"/>
              <a:t>Clubului</a:t>
            </a:r>
            <a:r>
              <a:rPr lang="en-US" dirty="0" smtClean="0"/>
              <a:t> </a:t>
            </a:r>
            <a:r>
              <a:rPr lang="en-US" dirty="0" err="1" smtClean="0"/>
              <a:t>Vocea</a:t>
            </a:r>
            <a:r>
              <a:rPr lang="en-US" dirty="0" smtClean="0"/>
              <a:t> </a:t>
            </a:r>
            <a:r>
              <a:rPr lang="en-US" dirty="0" err="1" smtClean="0"/>
              <a:t>Copiilor</a:t>
            </a:r>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Parte din </a:t>
            </a:r>
            <a:r>
              <a:rPr lang="en-US" dirty="0" err="1" smtClean="0"/>
              <a:t>proiect:comunitatile</a:t>
            </a:r>
            <a:r>
              <a:rPr lang="en-US" dirty="0" smtClean="0"/>
              <a:t> </a:t>
            </a:r>
            <a:r>
              <a:rPr lang="en-US" dirty="0" err="1" smtClean="0"/>
              <a:t>rurale</a:t>
            </a:r>
            <a:r>
              <a:rPr lang="en-US" dirty="0" smtClean="0"/>
              <a:t> din </a:t>
            </a:r>
            <a:r>
              <a:rPr lang="en-US" dirty="0" err="1" smtClean="0"/>
              <a:t>Cosoba</a:t>
            </a:r>
            <a:r>
              <a:rPr lang="en-US" dirty="0" smtClean="0"/>
              <a:t>, </a:t>
            </a:r>
            <a:r>
              <a:rPr lang="en-US" u="sng" dirty="0" err="1" smtClean="0"/>
              <a:t>Crevedia</a:t>
            </a:r>
            <a:r>
              <a:rPr lang="en-US" u="sng" dirty="0" smtClean="0"/>
              <a:t> Mare</a:t>
            </a:r>
            <a:r>
              <a:rPr lang="en-US" dirty="0" smtClean="0"/>
              <a:t>, </a:t>
            </a:r>
            <a:r>
              <a:rPr lang="en-US" dirty="0" err="1" smtClean="0"/>
              <a:t>Stoenesti</a:t>
            </a:r>
            <a:r>
              <a:rPr lang="en-US" dirty="0" smtClean="0"/>
              <a:t>, </a:t>
            </a:r>
            <a:r>
              <a:rPr lang="en-US" dirty="0" err="1" smtClean="0"/>
              <a:t>Trestieni</a:t>
            </a:r>
            <a:r>
              <a:rPr lang="en-US" dirty="0" smtClean="0"/>
              <a:t> </a:t>
            </a:r>
            <a:r>
              <a:rPr lang="en-US" dirty="0" err="1" smtClean="0"/>
              <a:t>Cartojani</a:t>
            </a:r>
            <a:r>
              <a:rPr lang="en-US" dirty="0" smtClean="0"/>
              <a:t>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2438400"/>
            <a:ext cx="7620000" cy="3886200"/>
          </a:xfrm>
        </p:spPr>
        <p:txBody>
          <a:bodyPr>
            <a:normAutofit fontScale="77500" lnSpcReduction="20000"/>
          </a:bodyPr>
          <a:lstStyle/>
          <a:p>
            <a:r>
              <a:rPr lang="en-US" dirty="0" smtClean="0"/>
              <a:t>10 </a:t>
            </a:r>
            <a:r>
              <a:rPr lang="en-US" dirty="0" err="1" smtClean="0"/>
              <a:t>grupe</a:t>
            </a:r>
            <a:r>
              <a:rPr lang="en-US" dirty="0" smtClean="0"/>
              <a:t> de </a:t>
            </a:r>
            <a:r>
              <a:rPr lang="en-US" dirty="0" err="1" smtClean="0"/>
              <a:t>lucru</a:t>
            </a:r>
            <a:r>
              <a:rPr lang="en-US" dirty="0" smtClean="0"/>
              <a:t>, 178 </a:t>
            </a:r>
            <a:r>
              <a:rPr lang="en-US" dirty="0" err="1" smtClean="0"/>
              <a:t>elevi</a:t>
            </a:r>
            <a:endParaRPr lang="en-US" dirty="0" smtClean="0"/>
          </a:p>
          <a:p>
            <a:r>
              <a:rPr lang="en-US" dirty="0" smtClean="0"/>
              <a:t>10 cadre </a:t>
            </a:r>
            <a:r>
              <a:rPr lang="en-US" dirty="0" err="1" smtClean="0"/>
              <a:t>didactice</a:t>
            </a:r>
            <a:r>
              <a:rPr lang="en-US" dirty="0" smtClean="0"/>
              <a:t>: </a:t>
            </a:r>
          </a:p>
          <a:p>
            <a:r>
              <a:rPr lang="en-US" dirty="0" smtClean="0"/>
              <a:t>- </a:t>
            </a:r>
            <a:r>
              <a:rPr lang="en-US" sz="1800" dirty="0" smtClean="0"/>
              <a:t>BADEA MARIA;</a:t>
            </a:r>
          </a:p>
          <a:p>
            <a:r>
              <a:rPr lang="en-US" sz="1800" dirty="0" smtClean="0"/>
              <a:t>- CRISTACHE FLORENTINA</a:t>
            </a:r>
          </a:p>
          <a:p>
            <a:r>
              <a:rPr lang="en-US" sz="1800" dirty="0" smtClean="0"/>
              <a:t>- CIOBANU SILVIA</a:t>
            </a:r>
          </a:p>
          <a:p>
            <a:r>
              <a:rPr lang="en-US" sz="1800" dirty="0" smtClean="0"/>
              <a:t>- CANETA DOINA</a:t>
            </a:r>
          </a:p>
          <a:p>
            <a:r>
              <a:rPr lang="en-US" sz="1800" dirty="0" smtClean="0"/>
              <a:t>- MANEA ROXANA MARIA / MORARU DOINITA ELENA</a:t>
            </a:r>
          </a:p>
          <a:p>
            <a:r>
              <a:rPr lang="en-US" sz="1800" dirty="0" smtClean="0"/>
              <a:t>- MARINCEA NICULAE</a:t>
            </a:r>
          </a:p>
          <a:p>
            <a:r>
              <a:rPr lang="en-US" sz="1800" dirty="0" smtClean="0"/>
              <a:t>- DINA CONSTANTA</a:t>
            </a:r>
          </a:p>
          <a:p>
            <a:r>
              <a:rPr lang="en-US" sz="1800" dirty="0" smtClean="0"/>
              <a:t>- VASILICA MARIUCA</a:t>
            </a:r>
          </a:p>
          <a:p>
            <a:r>
              <a:rPr lang="en-US" sz="1800" dirty="0" smtClean="0"/>
              <a:t>- CHIRIAC COSTEL SABIN</a:t>
            </a:r>
          </a:p>
          <a:p>
            <a:r>
              <a:rPr lang="en-US" sz="1800" dirty="0" smtClean="0"/>
              <a:t>- PANA DANIELA MARICICA</a:t>
            </a:r>
          </a:p>
          <a:p>
            <a:endParaRPr lang="en-US" sz="1800" dirty="0" smtClean="0"/>
          </a:p>
          <a:p>
            <a:r>
              <a:rPr lang="en-US" dirty="0" smtClean="0"/>
              <a:t>1 </a:t>
            </a:r>
            <a:r>
              <a:rPr lang="en-US" dirty="0" err="1" smtClean="0"/>
              <a:t>resposabil</a:t>
            </a:r>
            <a:r>
              <a:rPr lang="en-US" dirty="0" smtClean="0"/>
              <a:t> </a:t>
            </a:r>
            <a:r>
              <a:rPr lang="en-US" dirty="0" err="1" smtClean="0"/>
              <a:t>scoala</a:t>
            </a:r>
            <a:r>
              <a:rPr lang="en-US" dirty="0" smtClean="0"/>
              <a:t> – </a:t>
            </a:r>
            <a:r>
              <a:rPr lang="en-US" sz="1800" dirty="0" smtClean="0"/>
              <a:t>GHEORGHE ECATERINA GEORGETA</a:t>
            </a:r>
          </a:p>
          <a:p>
            <a:r>
              <a:rPr lang="en-US" sz="2100" dirty="0" smtClean="0"/>
              <a:t>Director, Prof. </a:t>
            </a:r>
            <a:r>
              <a:rPr lang="en-US" sz="2100" dirty="0" err="1" smtClean="0"/>
              <a:t>Antonescu</a:t>
            </a:r>
            <a:r>
              <a:rPr lang="en-US" sz="2100" dirty="0" smtClean="0"/>
              <a:t> </a:t>
            </a:r>
            <a:r>
              <a:rPr lang="en-US" sz="2100" dirty="0" err="1" smtClean="0"/>
              <a:t>Valentina</a:t>
            </a:r>
            <a:endParaRPr lang="en-US" sz="2100" dirty="0"/>
          </a:p>
        </p:txBody>
      </p:sp>
      <p:sp>
        <p:nvSpPr>
          <p:cNvPr id="3" name="Title 2"/>
          <p:cNvSpPr>
            <a:spLocks noGrp="1"/>
          </p:cNvSpPr>
          <p:nvPr>
            <p:ph type="title"/>
          </p:nvPr>
        </p:nvSpPr>
        <p:spPr>
          <a:xfrm>
            <a:off x="457200" y="274638"/>
            <a:ext cx="8229600" cy="2087562"/>
          </a:xfrm>
        </p:spPr>
        <p:txBody>
          <a:bodyPr>
            <a:normAutofit/>
          </a:bodyPr>
          <a:lstStyle/>
          <a:p>
            <a:pPr algn="ctr"/>
            <a:r>
              <a:rPr lang="en-US" dirty="0" smtClean="0">
                <a:latin typeface="Apple Chancery" pitchFamily="66" charset="0"/>
              </a:rPr>
              <a:t>SCOALA GIMNAZIALA “</a:t>
            </a:r>
            <a:r>
              <a:rPr lang="en-US" sz="3600" dirty="0" smtClean="0">
                <a:latin typeface="Apple Chancery" pitchFamily="66" charset="0"/>
              </a:rPr>
              <a:t>NICOLAE</a:t>
            </a:r>
            <a:r>
              <a:rPr lang="en-US" dirty="0" smtClean="0">
                <a:latin typeface="Apple Chancery" pitchFamily="66" charset="0"/>
              </a:rPr>
              <a:t> CREVEDIA” – CREVEDIA MARE</a:t>
            </a:r>
            <a:endParaRPr lang="en-US" dirty="0">
              <a:latin typeface="Apple Chancery"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65588871"/>
              </p:ext>
            </p:extLst>
          </p:nvPr>
        </p:nvGraphicFramePr>
        <p:xfrm>
          <a:off x="457200" y="2057400"/>
          <a:ext cx="8229600" cy="290285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1387">
                <a:tc>
                  <a:txBody>
                    <a:bodyPr/>
                    <a:lstStyle/>
                    <a:p>
                      <a:pPr marL="0" marR="0" algn="ctr">
                        <a:spcBef>
                          <a:spcPts val="0"/>
                        </a:spcBef>
                        <a:spcAft>
                          <a:spcPts val="0"/>
                        </a:spcAft>
                      </a:pPr>
                      <a:r>
                        <a:rPr lang="en-US" sz="1200" b="1" dirty="0" err="1">
                          <a:latin typeface="Times New Roman"/>
                          <a:ea typeface="Times New Roman"/>
                        </a:rPr>
                        <a:t>Tema</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b="1">
                          <a:latin typeface="Times New Roman"/>
                          <a:ea typeface="Times New Roman"/>
                        </a:rPr>
                        <a:t>Modalitati de organizare/desfasurare</a:t>
                      </a:r>
                      <a:endParaRPr lang="en-US" sz="1200">
                        <a:latin typeface="Times New Roman"/>
                        <a:ea typeface="Times New Roman"/>
                      </a:endParaRPr>
                    </a:p>
                  </a:txBody>
                  <a:tcPr marL="68580" marR="68580" marT="0" marB="0"/>
                </a:tc>
                <a:extLst>
                  <a:ext uri="{0D108BD9-81ED-4DB2-BD59-A6C34878D82A}">
                    <a16:rowId xmlns:a16="http://schemas.microsoft.com/office/drawing/2014/main" val="10000"/>
                  </a:ext>
                </a:extLst>
              </a:tr>
              <a:tr h="251387">
                <a:tc>
                  <a:txBody>
                    <a:bodyPr/>
                    <a:lstStyle/>
                    <a:p>
                      <a:pPr marL="0" marR="0">
                        <a:spcBef>
                          <a:spcPts val="0"/>
                        </a:spcBef>
                        <a:spcAft>
                          <a:spcPts val="0"/>
                        </a:spcAft>
                      </a:pPr>
                      <a:r>
                        <a:rPr lang="fr-FR" sz="1200" dirty="0" err="1">
                          <a:latin typeface="Times New Roman"/>
                          <a:ea typeface="Times New Roman"/>
                        </a:rPr>
                        <a:t>Intalnire</a:t>
                      </a:r>
                      <a:r>
                        <a:rPr lang="fr-FR" sz="1200" dirty="0">
                          <a:latin typeface="Times New Roman"/>
                          <a:ea typeface="Times New Roman"/>
                        </a:rPr>
                        <a:t> – </a:t>
                      </a:r>
                      <a:r>
                        <a:rPr lang="fr-FR" sz="1200" dirty="0" err="1">
                          <a:latin typeface="Times New Roman"/>
                          <a:ea typeface="Times New Roman"/>
                        </a:rPr>
                        <a:t>echipa</a:t>
                      </a:r>
                      <a:r>
                        <a:rPr lang="fr-FR" sz="1200" dirty="0">
                          <a:latin typeface="Times New Roman"/>
                          <a:ea typeface="Times New Roman"/>
                        </a:rPr>
                        <a:t> de </a:t>
                      </a:r>
                      <a:r>
                        <a:rPr lang="fr-FR" sz="1200" dirty="0" err="1">
                          <a:latin typeface="Times New Roman"/>
                          <a:ea typeface="Times New Roman"/>
                        </a:rPr>
                        <a:t>lucru</a:t>
                      </a:r>
                      <a:endParaRPr lang="en-US" sz="1200" dirty="0">
                        <a:latin typeface="Times New Roman"/>
                        <a:ea typeface="Times New Roman"/>
                      </a:endParaRPr>
                    </a:p>
                  </a:txBody>
                  <a:tcPr marL="68580" marR="68580" marT="0" marB="0"/>
                </a:tc>
                <a:tc rowSpan="2">
                  <a:txBody>
                    <a:bodyPr/>
                    <a:lstStyle/>
                    <a:p>
                      <a:pPr marL="0" marR="0">
                        <a:spcBef>
                          <a:spcPts val="0"/>
                        </a:spcBef>
                        <a:spcAft>
                          <a:spcPts val="0"/>
                        </a:spcAft>
                      </a:pPr>
                      <a:r>
                        <a:rPr lang="fr-FR" sz="1200">
                          <a:latin typeface="Times New Roman"/>
                          <a:ea typeface="Times New Roman"/>
                        </a:rPr>
                        <a:t>Elaborarea documentelor necesare, stabilirea temelor aferente programului de lucru</a:t>
                      </a:r>
                      <a:endParaRPr lang="en-US" sz="1200">
                        <a:latin typeface="Times New Roman"/>
                        <a:ea typeface="Times New Roman"/>
                      </a:endParaRPr>
                    </a:p>
                  </a:txBody>
                  <a:tcPr marL="68580" marR="68580" marT="0" marB="0"/>
                </a:tc>
                <a:extLst>
                  <a:ext uri="{0D108BD9-81ED-4DB2-BD59-A6C34878D82A}">
                    <a16:rowId xmlns:a16="http://schemas.microsoft.com/office/drawing/2014/main" val="10001"/>
                  </a:ext>
                </a:extLst>
              </a:tr>
              <a:tr h="251387">
                <a:tc>
                  <a:txBody>
                    <a:bodyPr/>
                    <a:lstStyle/>
                    <a:p>
                      <a:pPr marL="0" marR="0">
                        <a:spcBef>
                          <a:spcPts val="0"/>
                        </a:spcBef>
                        <a:spcAft>
                          <a:spcPts val="0"/>
                        </a:spcAft>
                      </a:pPr>
                      <a:r>
                        <a:rPr lang="fr-FR" sz="1200">
                          <a:latin typeface="Times New Roman"/>
                          <a:ea typeface="Times New Roman"/>
                        </a:rPr>
                        <a:t>Program de activitati</a:t>
                      </a:r>
                      <a:endParaRPr lang="en-US" sz="1200">
                        <a:latin typeface="Times New Roman"/>
                        <a:ea typeface="Times New Roman"/>
                      </a:endParaRPr>
                    </a:p>
                  </a:txBody>
                  <a:tcPr marL="68580" marR="68580" marT="0" marB="0"/>
                </a:tc>
                <a:tc vMerge="1">
                  <a:txBody>
                    <a:bodyPr/>
                    <a:lstStyle/>
                    <a:p>
                      <a:endParaRPr lang="en-US"/>
                    </a:p>
                  </a:txBody>
                  <a:tcPr/>
                </a:tc>
                <a:extLst>
                  <a:ext uri="{0D108BD9-81ED-4DB2-BD59-A6C34878D82A}">
                    <a16:rowId xmlns:a16="http://schemas.microsoft.com/office/drawing/2014/main" val="10002"/>
                  </a:ext>
                </a:extLst>
              </a:tr>
              <a:tr h="251387">
                <a:tc>
                  <a:txBody>
                    <a:bodyPr/>
                    <a:lstStyle/>
                    <a:p>
                      <a:pPr marL="0" marR="0">
                        <a:spcBef>
                          <a:spcPts val="0"/>
                        </a:spcBef>
                        <a:spcAft>
                          <a:spcPts val="0"/>
                        </a:spcAft>
                      </a:pPr>
                      <a:r>
                        <a:rPr lang="fr-FR" sz="1200">
                          <a:latin typeface="Times New Roman"/>
                          <a:ea typeface="Times New Roman"/>
                        </a:rPr>
                        <a:t>Pregatirea elevilor in vederea obtinerii unor rezultate bune la invatatura</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Diferite materii</a:t>
                      </a:r>
                      <a:endParaRPr lang="en-US" sz="1200">
                        <a:latin typeface="Times New Roman"/>
                        <a:ea typeface="Times New Roman"/>
                      </a:endParaRPr>
                    </a:p>
                  </a:txBody>
                  <a:tcPr marL="68580" marR="68580" marT="0" marB="0"/>
                </a:tc>
                <a:extLst>
                  <a:ext uri="{0D108BD9-81ED-4DB2-BD59-A6C34878D82A}">
                    <a16:rowId xmlns:a16="http://schemas.microsoft.com/office/drawing/2014/main" val="10003"/>
                  </a:ext>
                </a:extLst>
              </a:tr>
              <a:tr h="251387">
                <a:tc>
                  <a:txBody>
                    <a:bodyPr/>
                    <a:lstStyle/>
                    <a:p>
                      <a:pPr marL="0" marR="0">
                        <a:spcBef>
                          <a:spcPts val="0"/>
                        </a:spcBef>
                        <a:spcAft>
                          <a:spcPts val="0"/>
                        </a:spcAft>
                      </a:pPr>
                      <a:r>
                        <a:rPr lang="fr-FR" sz="1200" dirty="0" err="1">
                          <a:latin typeface="Times New Roman"/>
                          <a:ea typeface="Times New Roman"/>
                        </a:rPr>
                        <a:t>Pregatirea</a:t>
                      </a:r>
                      <a:r>
                        <a:rPr lang="fr-FR" sz="1200" dirty="0">
                          <a:latin typeface="Times New Roman"/>
                          <a:ea typeface="Times New Roman"/>
                        </a:rPr>
                        <a:t> </a:t>
                      </a:r>
                      <a:r>
                        <a:rPr lang="fr-FR" sz="1200" dirty="0" err="1">
                          <a:latin typeface="Times New Roman"/>
                          <a:ea typeface="Times New Roman"/>
                        </a:rPr>
                        <a:t>elevilor</a:t>
                      </a:r>
                      <a:r>
                        <a:rPr lang="fr-FR" sz="1200" dirty="0">
                          <a:latin typeface="Times New Roman"/>
                          <a:ea typeface="Times New Roman"/>
                        </a:rPr>
                        <a:t> in </a:t>
                      </a:r>
                      <a:r>
                        <a:rPr lang="fr-FR" sz="1200" dirty="0" err="1">
                          <a:latin typeface="Times New Roman"/>
                          <a:ea typeface="Times New Roman"/>
                        </a:rPr>
                        <a:t>vederea</a:t>
                      </a:r>
                      <a:r>
                        <a:rPr lang="fr-FR" sz="1200" dirty="0">
                          <a:latin typeface="Times New Roman"/>
                          <a:ea typeface="Times New Roman"/>
                        </a:rPr>
                        <a:t> </a:t>
                      </a:r>
                      <a:r>
                        <a:rPr lang="fr-FR" sz="1200" dirty="0" err="1">
                          <a:latin typeface="Times New Roman"/>
                          <a:ea typeface="Times New Roman"/>
                        </a:rPr>
                        <a:t>obtinerii</a:t>
                      </a:r>
                      <a:r>
                        <a:rPr lang="fr-FR" sz="1200" dirty="0">
                          <a:latin typeface="Times New Roman"/>
                          <a:ea typeface="Times New Roman"/>
                        </a:rPr>
                        <a:t> </a:t>
                      </a:r>
                      <a:r>
                        <a:rPr lang="fr-FR" sz="1200" dirty="0" err="1">
                          <a:latin typeface="Times New Roman"/>
                          <a:ea typeface="Times New Roman"/>
                        </a:rPr>
                        <a:t>unor</a:t>
                      </a:r>
                      <a:r>
                        <a:rPr lang="fr-FR" sz="1200" dirty="0">
                          <a:latin typeface="Times New Roman"/>
                          <a:ea typeface="Times New Roman"/>
                        </a:rPr>
                        <a:t> </a:t>
                      </a:r>
                      <a:r>
                        <a:rPr lang="fr-FR" sz="1200" dirty="0" err="1">
                          <a:latin typeface="Times New Roman"/>
                          <a:ea typeface="Times New Roman"/>
                        </a:rPr>
                        <a:t>rezultate</a:t>
                      </a:r>
                      <a:r>
                        <a:rPr lang="fr-FR" sz="1200" dirty="0">
                          <a:latin typeface="Times New Roman"/>
                          <a:ea typeface="Times New Roman"/>
                        </a:rPr>
                        <a:t> </a:t>
                      </a:r>
                      <a:r>
                        <a:rPr lang="fr-FR" sz="1200" dirty="0" err="1">
                          <a:latin typeface="Times New Roman"/>
                          <a:ea typeface="Times New Roman"/>
                        </a:rPr>
                        <a:t>bune</a:t>
                      </a:r>
                      <a:r>
                        <a:rPr lang="fr-FR" sz="1200" dirty="0">
                          <a:latin typeface="Times New Roman"/>
                          <a:ea typeface="Times New Roman"/>
                        </a:rPr>
                        <a:t> la </a:t>
                      </a:r>
                      <a:r>
                        <a:rPr lang="fr-FR" sz="1200" dirty="0" err="1">
                          <a:latin typeface="Times New Roman"/>
                          <a:ea typeface="Times New Roman"/>
                        </a:rPr>
                        <a:t>invatatura</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Diferite materii</a:t>
                      </a:r>
                      <a:endParaRPr lang="en-US" sz="1200">
                        <a:latin typeface="Times New Roman"/>
                        <a:ea typeface="Times New Roman"/>
                      </a:endParaRPr>
                    </a:p>
                  </a:txBody>
                  <a:tcPr marL="68580" marR="68580" marT="0" marB="0"/>
                </a:tc>
                <a:extLst>
                  <a:ext uri="{0D108BD9-81ED-4DB2-BD59-A6C34878D82A}">
                    <a16:rowId xmlns:a16="http://schemas.microsoft.com/office/drawing/2014/main" val="10004"/>
                  </a:ext>
                </a:extLst>
              </a:tr>
              <a:tr h="251387">
                <a:tc>
                  <a:txBody>
                    <a:bodyPr/>
                    <a:lstStyle/>
                    <a:p>
                      <a:pPr marL="0" marR="0">
                        <a:spcBef>
                          <a:spcPts val="0"/>
                        </a:spcBef>
                        <a:spcAft>
                          <a:spcPts val="0"/>
                        </a:spcAft>
                      </a:pPr>
                      <a:r>
                        <a:rPr lang="fr-FR" sz="1200">
                          <a:latin typeface="Times New Roman"/>
                          <a:ea typeface="Times New Roman"/>
                        </a:rPr>
                        <a:t>Autoportret al comportarii civilizate</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Chestionar pe tema comportamentului civilizat</a:t>
                      </a:r>
                      <a:endParaRPr lang="en-US" sz="1200">
                        <a:latin typeface="Times New Roman"/>
                        <a:ea typeface="Times New Roman"/>
                      </a:endParaRPr>
                    </a:p>
                  </a:txBody>
                  <a:tcPr marL="68580" marR="68580" marT="0" marB="0"/>
                </a:tc>
                <a:extLst>
                  <a:ext uri="{0D108BD9-81ED-4DB2-BD59-A6C34878D82A}">
                    <a16:rowId xmlns:a16="http://schemas.microsoft.com/office/drawing/2014/main" val="10005"/>
                  </a:ext>
                </a:extLst>
              </a:tr>
              <a:tr h="251387">
                <a:tc>
                  <a:txBody>
                    <a:bodyPr/>
                    <a:lstStyle/>
                    <a:p>
                      <a:pPr marL="0" marR="0">
                        <a:spcBef>
                          <a:spcPts val="0"/>
                        </a:spcBef>
                        <a:spcAft>
                          <a:spcPts val="0"/>
                        </a:spcAft>
                      </a:pPr>
                      <a:r>
                        <a:rPr lang="fr-FR" sz="1200">
                          <a:latin typeface="Times New Roman"/>
                          <a:ea typeface="Times New Roman"/>
                        </a:rPr>
                        <a:t>Indrumarea si supravegherea elevilor in vederea realizarii temei</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Diferite materii</a:t>
                      </a:r>
                      <a:endParaRPr lang="en-US" sz="1200">
                        <a:latin typeface="Times New Roman"/>
                        <a:ea typeface="Times New Roman"/>
                      </a:endParaRPr>
                    </a:p>
                  </a:txBody>
                  <a:tcPr marL="68580" marR="68580" marT="0" marB="0"/>
                </a:tc>
                <a:extLst>
                  <a:ext uri="{0D108BD9-81ED-4DB2-BD59-A6C34878D82A}">
                    <a16:rowId xmlns:a16="http://schemas.microsoft.com/office/drawing/2014/main" val="10006"/>
                  </a:ext>
                </a:extLst>
              </a:tr>
              <a:tr h="371915">
                <a:tc>
                  <a:txBody>
                    <a:bodyPr/>
                    <a:lstStyle/>
                    <a:p>
                      <a:pPr marL="0" marR="0">
                        <a:spcBef>
                          <a:spcPts val="0"/>
                        </a:spcBef>
                        <a:spcAft>
                          <a:spcPts val="0"/>
                        </a:spcAft>
                      </a:pPr>
                      <a:r>
                        <a:rPr lang="fr-FR" sz="1200" dirty="0" err="1">
                          <a:latin typeface="Times New Roman"/>
                          <a:ea typeface="Times New Roman"/>
                        </a:rPr>
                        <a:t>Proiect</a:t>
                      </a:r>
                      <a:r>
                        <a:rPr lang="fr-FR" sz="1200" dirty="0">
                          <a:latin typeface="Times New Roman"/>
                          <a:ea typeface="Times New Roman"/>
                        </a:rPr>
                        <a:t> </a:t>
                      </a:r>
                      <a:r>
                        <a:rPr lang="fr-FR" sz="1200" dirty="0" err="1">
                          <a:latin typeface="Times New Roman"/>
                          <a:ea typeface="Times New Roman"/>
                        </a:rPr>
                        <a:t>extracurricular</a:t>
                      </a:r>
                      <a:r>
                        <a:rPr lang="fr-FR" sz="1200" dirty="0">
                          <a:latin typeface="Times New Roman"/>
                          <a:ea typeface="Times New Roman"/>
                        </a:rPr>
                        <a:t> »</a:t>
                      </a:r>
                      <a:r>
                        <a:rPr lang="fr-FR" sz="1200" dirty="0" err="1">
                          <a:latin typeface="Times New Roman"/>
                          <a:ea typeface="Times New Roman"/>
                        </a:rPr>
                        <a:t>Apa</a:t>
                      </a:r>
                      <a:r>
                        <a:rPr lang="fr-FR" sz="1200" dirty="0">
                          <a:latin typeface="Times New Roman"/>
                          <a:ea typeface="Times New Roman"/>
                        </a:rPr>
                        <a:t>-un </a:t>
                      </a:r>
                      <a:r>
                        <a:rPr lang="fr-FR" sz="1200" dirty="0" err="1">
                          <a:latin typeface="Times New Roman"/>
                          <a:ea typeface="Times New Roman"/>
                        </a:rPr>
                        <a:t>miracol</a:t>
                      </a:r>
                      <a:r>
                        <a:rPr lang="fr-FR" sz="1200" dirty="0">
                          <a:latin typeface="Times New Roman"/>
                          <a:ea typeface="Times New Roman"/>
                        </a:rPr>
                        <a:t> al </a:t>
                      </a:r>
                      <a:r>
                        <a:rPr lang="fr-FR" sz="1200" dirty="0" err="1">
                          <a:latin typeface="Times New Roman"/>
                          <a:ea typeface="Times New Roman"/>
                        </a:rPr>
                        <a:t>Terrei</a:t>
                      </a:r>
                      <a:r>
                        <a:rPr lang="fr-FR" sz="1200" dirty="0">
                          <a:latin typeface="Times New Roman"/>
                          <a:ea typeface="Times New Roman"/>
                        </a:rPr>
                        <a:t> »</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Prezentarea PPT-importanta apei</a:t>
                      </a:r>
                      <a:endParaRPr lang="en-US" sz="1200">
                        <a:latin typeface="Times New Roman"/>
                        <a:ea typeface="Times New Roman"/>
                      </a:endParaRPr>
                    </a:p>
                    <a:p>
                      <a:pPr marL="0" marR="0">
                        <a:spcBef>
                          <a:spcPts val="0"/>
                        </a:spcBef>
                        <a:spcAft>
                          <a:spcPts val="0"/>
                        </a:spcAft>
                      </a:pPr>
                      <a:r>
                        <a:rPr lang="fr-FR" sz="1200">
                          <a:latin typeface="Times New Roman"/>
                          <a:ea typeface="Times New Roman"/>
                        </a:rPr>
                        <a:t>-Prezentarea unei zone de importanta avifaunistica din jud.GR</a:t>
                      </a:r>
                      <a:endParaRPr lang="en-US" sz="1200">
                        <a:latin typeface="Times New Roman"/>
                        <a:ea typeface="Times New Roman"/>
                      </a:endParaRPr>
                    </a:p>
                    <a:p>
                      <a:pPr marL="0" marR="0">
                        <a:spcBef>
                          <a:spcPts val="0"/>
                        </a:spcBef>
                        <a:spcAft>
                          <a:spcPts val="0"/>
                        </a:spcAft>
                      </a:pPr>
                      <a:r>
                        <a:rPr lang="fr-FR" sz="1200">
                          <a:latin typeface="Times New Roman"/>
                          <a:ea typeface="Times New Roman"/>
                        </a:rPr>
                        <a:t>-Desene, expozitie</a:t>
                      </a:r>
                      <a:endParaRPr lang="en-US" sz="1200">
                        <a:latin typeface="Times New Roman"/>
                        <a:ea typeface="Times New Roman"/>
                      </a:endParaRPr>
                    </a:p>
                  </a:txBody>
                  <a:tcPr marL="68580" marR="68580" marT="0" marB="0"/>
                </a:tc>
                <a:extLst>
                  <a:ext uri="{0D108BD9-81ED-4DB2-BD59-A6C34878D82A}">
                    <a16:rowId xmlns:a16="http://schemas.microsoft.com/office/drawing/2014/main" val="10007"/>
                  </a:ext>
                </a:extLst>
              </a:tr>
              <a:tr h="251387">
                <a:tc>
                  <a:txBody>
                    <a:bodyPr/>
                    <a:lstStyle/>
                    <a:p>
                      <a:pPr marL="0" marR="0">
                        <a:spcBef>
                          <a:spcPts val="0"/>
                        </a:spcBef>
                        <a:spcAft>
                          <a:spcPts val="0"/>
                        </a:spcAft>
                      </a:pPr>
                      <a:r>
                        <a:rPr lang="fr-FR" sz="1200" dirty="0" err="1">
                          <a:latin typeface="Times New Roman"/>
                          <a:ea typeface="Times New Roman"/>
                        </a:rPr>
                        <a:t>Intalnire</a:t>
                      </a:r>
                      <a:r>
                        <a:rPr lang="fr-FR" sz="1200" dirty="0">
                          <a:latin typeface="Times New Roman"/>
                          <a:ea typeface="Times New Roman"/>
                        </a:rPr>
                        <a:t> – </a:t>
                      </a:r>
                      <a:r>
                        <a:rPr lang="fr-FR" sz="1200" dirty="0" err="1">
                          <a:latin typeface="Times New Roman"/>
                          <a:ea typeface="Times New Roman"/>
                        </a:rPr>
                        <a:t>echipa</a:t>
                      </a:r>
                      <a:r>
                        <a:rPr lang="fr-FR" sz="1200" dirty="0">
                          <a:latin typeface="Times New Roman"/>
                          <a:ea typeface="Times New Roman"/>
                        </a:rPr>
                        <a:t> de </a:t>
                      </a:r>
                      <a:r>
                        <a:rPr lang="fr-FR" sz="1200" dirty="0" err="1">
                          <a:latin typeface="Times New Roman"/>
                          <a:ea typeface="Times New Roman"/>
                        </a:rPr>
                        <a:t>lucru</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fr-FR" sz="1200" dirty="0" err="1">
                          <a:latin typeface="Times New Roman"/>
                          <a:ea typeface="Times New Roman"/>
                        </a:rPr>
                        <a:t>Elaborarea</a:t>
                      </a:r>
                      <a:r>
                        <a:rPr lang="fr-FR" sz="1200" dirty="0">
                          <a:latin typeface="Times New Roman"/>
                          <a:ea typeface="Times New Roman"/>
                        </a:rPr>
                        <a:t> </a:t>
                      </a:r>
                      <a:r>
                        <a:rPr lang="fr-FR" sz="1200" dirty="0" err="1">
                          <a:latin typeface="Times New Roman"/>
                          <a:ea typeface="Times New Roman"/>
                        </a:rPr>
                        <a:t>documentelor</a:t>
                      </a:r>
                      <a:r>
                        <a:rPr lang="fr-FR" sz="1200" dirty="0">
                          <a:latin typeface="Times New Roman"/>
                          <a:ea typeface="Times New Roman"/>
                        </a:rPr>
                        <a:t> </a:t>
                      </a:r>
                      <a:r>
                        <a:rPr lang="fr-FR" sz="1200" dirty="0" err="1">
                          <a:latin typeface="Times New Roman"/>
                          <a:ea typeface="Times New Roman"/>
                        </a:rPr>
                        <a:t>necesare</a:t>
                      </a:r>
                      <a:r>
                        <a:rPr lang="fr-FR" sz="1200" dirty="0">
                          <a:latin typeface="Times New Roman"/>
                          <a:ea typeface="Times New Roman"/>
                        </a:rPr>
                        <a:t>, </a:t>
                      </a:r>
                      <a:r>
                        <a:rPr lang="fr-FR" sz="1200" dirty="0" err="1">
                          <a:latin typeface="Times New Roman"/>
                          <a:ea typeface="Times New Roman"/>
                        </a:rPr>
                        <a:t>stabilirea</a:t>
                      </a:r>
                      <a:r>
                        <a:rPr lang="fr-FR" sz="1200" dirty="0">
                          <a:latin typeface="Times New Roman"/>
                          <a:ea typeface="Times New Roman"/>
                        </a:rPr>
                        <a:t> </a:t>
                      </a:r>
                      <a:r>
                        <a:rPr lang="fr-FR" sz="1200" dirty="0" err="1">
                          <a:latin typeface="Times New Roman"/>
                          <a:ea typeface="Times New Roman"/>
                        </a:rPr>
                        <a:t>temelor</a:t>
                      </a:r>
                      <a:r>
                        <a:rPr lang="fr-FR" sz="1200" dirty="0">
                          <a:latin typeface="Times New Roman"/>
                          <a:ea typeface="Times New Roman"/>
                        </a:rPr>
                        <a:t> </a:t>
                      </a:r>
                      <a:r>
                        <a:rPr lang="fr-FR" sz="1200" dirty="0" err="1">
                          <a:latin typeface="Times New Roman"/>
                          <a:ea typeface="Times New Roman"/>
                        </a:rPr>
                        <a:t>aferente</a:t>
                      </a:r>
                      <a:r>
                        <a:rPr lang="fr-FR" sz="1200" dirty="0">
                          <a:latin typeface="Times New Roman"/>
                          <a:ea typeface="Times New Roman"/>
                        </a:rPr>
                        <a:t> </a:t>
                      </a:r>
                      <a:r>
                        <a:rPr lang="fr-FR" sz="1200" dirty="0" err="1">
                          <a:latin typeface="Times New Roman"/>
                          <a:ea typeface="Times New Roman"/>
                        </a:rPr>
                        <a:t>programului</a:t>
                      </a:r>
                      <a:r>
                        <a:rPr lang="fr-FR" sz="1200" dirty="0">
                          <a:latin typeface="Times New Roman"/>
                          <a:ea typeface="Times New Roman"/>
                        </a:rPr>
                        <a:t> de </a:t>
                      </a:r>
                      <a:r>
                        <a:rPr lang="fr-FR" sz="1200" dirty="0" err="1">
                          <a:latin typeface="Times New Roman"/>
                          <a:ea typeface="Times New Roman"/>
                        </a:rPr>
                        <a:t>lucru</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 A</a:t>
            </a:r>
            <a:r>
              <a:rPr lang="ro-RO" dirty="0" err="1" smtClean="0"/>
              <a:t>ctivitati</a:t>
            </a:r>
            <a:r>
              <a:rPr lang="ro-RO" dirty="0" smtClean="0"/>
              <a:t> </a:t>
            </a:r>
            <a:r>
              <a:rPr lang="en-US" dirty="0" err="1" smtClean="0"/>
              <a:t>desfasurate</a:t>
            </a:r>
            <a:r>
              <a:rPr lang="en-US" dirty="0" smtClean="0"/>
              <a:t> </a:t>
            </a:r>
            <a:r>
              <a:rPr lang="ro-RO" dirty="0" smtClean="0"/>
              <a:t>in</a:t>
            </a:r>
            <a:r>
              <a:rPr lang="en-US" dirty="0" smtClean="0"/>
              <a:t> </a:t>
            </a:r>
            <a:r>
              <a:rPr lang="en-US" dirty="0" err="1" smtClean="0"/>
              <a:t>cadrul</a:t>
            </a:r>
            <a:r>
              <a:rPr lang="ro-RO" dirty="0" smtClean="0"/>
              <a:t> proiectul</a:t>
            </a:r>
            <a:r>
              <a:rPr lang="en-US" dirty="0" err="1" smtClean="0"/>
              <a:t>ui</a:t>
            </a:r>
            <a:r>
              <a:rPr lang="en-US" dirty="0" smtClean="0"/>
              <a:t> </a:t>
            </a:r>
            <a:r>
              <a:rPr lang="ro-RO" dirty="0" smtClean="0"/>
              <a:t>106178 </a:t>
            </a:r>
            <a:r>
              <a:rPr lang="en-US" dirty="0" smtClean="0"/>
              <a:t/>
            </a:r>
            <a:br>
              <a:rPr lang="en-US" dirty="0" smtClean="0"/>
            </a:b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349670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1387">
                <a:tc>
                  <a:txBody>
                    <a:bodyPr/>
                    <a:lstStyle/>
                    <a:p>
                      <a:pPr marL="0" marR="0" algn="ctr">
                        <a:spcBef>
                          <a:spcPts val="0"/>
                        </a:spcBef>
                        <a:spcAft>
                          <a:spcPts val="0"/>
                        </a:spcAft>
                      </a:pPr>
                      <a:r>
                        <a:rPr lang="en-US" sz="1200" b="1" dirty="0" err="1">
                          <a:latin typeface="Times New Roman"/>
                          <a:ea typeface="Times New Roman"/>
                        </a:rPr>
                        <a:t>Tema</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b="1">
                          <a:latin typeface="Times New Roman"/>
                          <a:ea typeface="Times New Roman"/>
                        </a:rPr>
                        <a:t>Modalitati de organizare/desfasurare</a:t>
                      </a:r>
                      <a:endParaRPr lang="en-US" sz="1200">
                        <a:latin typeface="Times New Roman"/>
                        <a:ea typeface="Times New Roman"/>
                      </a:endParaRPr>
                    </a:p>
                  </a:txBody>
                  <a:tcPr marL="68580" marR="68580" marT="0" marB="0"/>
                </a:tc>
                <a:extLst>
                  <a:ext uri="{0D108BD9-81ED-4DB2-BD59-A6C34878D82A}">
                    <a16:rowId xmlns:a16="http://schemas.microsoft.com/office/drawing/2014/main" val="10000"/>
                  </a:ext>
                </a:extLst>
              </a:tr>
              <a:tr h="251387">
                <a:tc>
                  <a:txBody>
                    <a:bodyPr/>
                    <a:lstStyle/>
                    <a:p>
                      <a:pPr marL="0" marR="0">
                        <a:spcBef>
                          <a:spcPts val="0"/>
                        </a:spcBef>
                        <a:spcAft>
                          <a:spcPts val="0"/>
                        </a:spcAft>
                      </a:pPr>
                      <a:r>
                        <a:rPr lang="en-US" sz="1200">
                          <a:latin typeface="Times New Roman"/>
                          <a:ea typeface="Times New Roman"/>
                        </a:rPr>
                        <a:t>Vizionare film</a:t>
                      </a:r>
                    </a:p>
                  </a:txBody>
                  <a:tcPr marL="68580" marR="68580" marT="0" marB="0"/>
                </a:tc>
                <a:tc rowSpan="2">
                  <a:txBody>
                    <a:bodyPr/>
                    <a:lstStyle/>
                    <a:p>
                      <a:pPr marL="0" marR="0">
                        <a:spcBef>
                          <a:spcPts val="0"/>
                        </a:spcBef>
                        <a:spcAft>
                          <a:spcPts val="0"/>
                        </a:spcAft>
                      </a:pPr>
                      <a:r>
                        <a:rPr lang="en-US" sz="1200">
                          <a:latin typeface="Times New Roman"/>
                          <a:ea typeface="Times New Roman"/>
                        </a:rPr>
                        <a:t>Chestionar /caracterizare personaj pe baza filmului vizionat  </a:t>
                      </a:r>
                    </a:p>
                  </a:txBody>
                  <a:tcPr marL="68580" marR="68580" marT="0" marB="0"/>
                </a:tc>
                <a:extLst>
                  <a:ext uri="{0D108BD9-81ED-4DB2-BD59-A6C34878D82A}">
                    <a16:rowId xmlns:a16="http://schemas.microsoft.com/office/drawing/2014/main" val="10001"/>
                  </a:ext>
                </a:extLst>
              </a:tr>
              <a:tr h="251387">
                <a:tc>
                  <a:txBody>
                    <a:bodyPr/>
                    <a:lstStyle/>
                    <a:p>
                      <a:pPr marL="0" marR="0">
                        <a:spcBef>
                          <a:spcPts val="0"/>
                        </a:spcBef>
                        <a:spcAft>
                          <a:spcPts val="0"/>
                        </a:spcAft>
                      </a:pPr>
                      <a:r>
                        <a:rPr lang="en-US" sz="1200">
                          <a:latin typeface="Times New Roman"/>
                          <a:ea typeface="Times New Roman"/>
                        </a:rPr>
                        <a:t>Discutii pe baza filmului vizionat</a:t>
                      </a:r>
                    </a:p>
                  </a:txBody>
                  <a:tcPr marL="68580" marR="68580" marT="0" marB="0"/>
                </a:tc>
                <a:tc vMerge="1">
                  <a:txBody>
                    <a:bodyPr/>
                    <a:lstStyle/>
                    <a:p>
                      <a:endParaRPr lang="en-US"/>
                    </a:p>
                  </a:txBody>
                  <a:tcPr/>
                </a:tc>
                <a:extLst>
                  <a:ext uri="{0D108BD9-81ED-4DB2-BD59-A6C34878D82A}">
                    <a16:rowId xmlns:a16="http://schemas.microsoft.com/office/drawing/2014/main" val="10002"/>
                  </a:ext>
                </a:extLst>
              </a:tr>
              <a:tr h="251387">
                <a:tc>
                  <a:txBody>
                    <a:bodyPr/>
                    <a:lstStyle/>
                    <a:p>
                      <a:pPr marL="0" marR="0">
                        <a:spcBef>
                          <a:spcPts val="0"/>
                        </a:spcBef>
                        <a:spcAft>
                          <a:spcPts val="0"/>
                        </a:spcAft>
                      </a:pPr>
                      <a:r>
                        <a:rPr lang="en-US" sz="1200">
                          <a:latin typeface="Times New Roman"/>
                          <a:ea typeface="Times New Roman"/>
                        </a:rPr>
                        <a:t>Să cunoastem mediu inconjurator local </a:t>
                      </a:r>
                    </a:p>
                  </a:txBody>
                  <a:tcPr marL="68580" marR="68580" marT="0" marB="0"/>
                </a:tc>
                <a:tc>
                  <a:txBody>
                    <a:bodyPr/>
                    <a:lstStyle/>
                    <a:p>
                      <a:pPr marL="0" marR="0">
                        <a:spcBef>
                          <a:spcPts val="0"/>
                        </a:spcBef>
                        <a:spcAft>
                          <a:spcPts val="0"/>
                        </a:spcAft>
                      </a:pPr>
                      <a:r>
                        <a:rPr lang="en-US" sz="1200">
                          <a:latin typeface="Times New Roman"/>
                          <a:ea typeface="Times New Roman"/>
                        </a:rPr>
                        <a:t>Drumetie in orizontul local</a:t>
                      </a:r>
                    </a:p>
                  </a:txBody>
                  <a:tcPr marL="68580" marR="68580" marT="0" marB="0"/>
                </a:tc>
                <a:extLst>
                  <a:ext uri="{0D108BD9-81ED-4DB2-BD59-A6C34878D82A}">
                    <a16:rowId xmlns:a16="http://schemas.microsoft.com/office/drawing/2014/main" val="10003"/>
                  </a:ext>
                </a:extLst>
              </a:tr>
              <a:tr h="251387">
                <a:tc>
                  <a:txBody>
                    <a:bodyPr/>
                    <a:lstStyle/>
                    <a:p>
                      <a:pPr marL="0" marR="0">
                        <a:spcBef>
                          <a:spcPts val="0"/>
                        </a:spcBef>
                        <a:spcAft>
                          <a:spcPts val="0"/>
                        </a:spcAft>
                      </a:pPr>
                      <a:r>
                        <a:rPr lang="en-US" sz="1200">
                          <a:latin typeface="Times New Roman"/>
                          <a:ea typeface="Times New Roman"/>
                        </a:rPr>
                        <a:t>Să ne cunoaștem localitatea</a:t>
                      </a:r>
                    </a:p>
                  </a:txBody>
                  <a:tcPr marL="68580" marR="68580" marT="0" marB="0"/>
                </a:tc>
                <a:tc>
                  <a:txBody>
                    <a:bodyPr/>
                    <a:lstStyle/>
                    <a:p>
                      <a:pPr marL="0" marR="0">
                        <a:spcBef>
                          <a:spcPts val="0"/>
                        </a:spcBef>
                        <a:spcAft>
                          <a:spcPts val="0"/>
                        </a:spcAft>
                      </a:pPr>
                      <a:r>
                        <a:rPr lang="en-US" sz="1200">
                          <a:latin typeface="Times New Roman"/>
                          <a:ea typeface="Times New Roman"/>
                        </a:rPr>
                        <a:t>Prezentări ppt, wikipedia</a:t>
                      </a:r>
                    </a:p>
                  </a:txBody>
                  <a:tcPr marL="68580" marR="68580" marT="0" marB="0"/>
                </a:tc>
                <a:extLst>
                  <a:ext uri="{0D108BD9-81ED-4DB2-BD59-A6C34878D82A}">
                    <a16:rowId xmlns:a16="http://schemas.microsoft.com/office/drawing/2014/main" val="10004"/>
                  </a:ext>
                </a:extLst>
              </a:tr>
              <a:tr h="251387">
                <a:tc>
                  <a:txBody>
                    <a:bodyPr/>
                    <a:lstStyle/>
                    <a:p>
                      <a:pPr marL="0" marR="0">
                        <a:spcBef>
                          <a:spcPts val="0"/>
                        </a:spcBef>
                        <a:spcAft>
                          <a:spcPts val="0"/>
                        </a:spcAft>
                      </a:pPr>
                      <a:r>
                        <a:rPr lang="fr-FR" sz="1200">
                          <a:latin typeface="Times New Roman"/>
                          <a:ea typeface="Times New Roman"/>
                        </a:rPr>
                        <a:t>Intocmirea documentelor de raportare</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Pregatirea livrabilelor</a:t>
                      </a:r>
                      <a:endParaRPr lang="en-US" sz="1200">
                        <a:latin typeface="Times New Roman"/>
                        <a:ea typeface="Times New Roman"/>
                      </a:endParaRPr>
                    </a:p>
                  </a:txBody>
                  <a:tcPr marL="68580" marR="68580" marT="0" marB="0"/>
                </a:tc>
                <a:extLst>
                  <a:ext uri="{0D108BD9-81ED-4DB2-BD59-A6C34878D82A}">
                    <a16:rowId xmlns:a16="http://schemas.microsoft.com/office/drawing/2014/main" val="10005"/>
                  </a:ext>
                </a:extLst>
              </a:tr>
              <a:tr h="251387">
                <a:tc>
                  <a:txBody>
                    <a:bodyPr/>
                    <a:lstStyle/>
                    <a:p>
                      <a:pPr marL="0" marR="0">
                        <a:spcBef>
                          <a:spcPts val="0"/>
                        </a:spcBef>
                        <a:spcAft>
                          <a:spcPts val="0"/>
                        </a:spcAft>
                      </a:pPr>
                      <a:r>
                        <a:rPr lang="en-US" sz="1050">
                          <a:latin typeface="Times New Roman"/>
                          <a:ea typeface="Times New Roman"/>
                        </a:rPr>
                        <a:t>Intalnire – echipa de lucru</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050">
                          <a:latin typeface="Times New Roman"/>
                          <a:ea typeface="Times New Roman"/>
                        </a:rPr>
                        <a:t>Minuta intalnirii</a:t>
                      </a:r>
                      <a:endParaRPr lang="en-US" sz="1200">
                        <a:latin typeface="Times New Roman"/>
                        <a:ea typeface="Times New Roman"/>
                      </a:endParaRPr>
                    </a:p>
                  </a:txBody>
                  <a:tcPr marL="68580" marR="68580" marT="0" marB="0"/>
                </a:tc>
                <a:extLst>
                  <a:ext uri="{0D108BD9-81ED-4DB2-BD59-A6C34878D82A}">
                    <a16:rowId xmlns:a16="http://schemas.microsoft.com/office/drawing/2014/main" val="10006"/>
                  </a:ext>
                </a:extLst>
              </a:tr>
              <a:tr h="371915">
                <a:tc>
                  <a:txBody>
                    <a:bodyPr/>
                    <a:lstStyle/>
                    <a:p>
                      <a:pPr marL="0" marR="0">
                        <a:spcBef>
                          <a:spcPts val="0"/>
                        </a:spcBef>
                        <a:spcAft>
                          <a:spcPts val="0"/>
                        </a:spcAft>
                      </a:pPr>
                      <a:r>
                        <a:rPr lang="en-US" sz="1050">
                          <a:latin typeface="Times New Roman"/>
                          <a:ea typeface="Times New Roman"/>
                        </a:rPr>
                        <a:t>Program de activitati</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050">
                          <a:latin typeface="Times New Roman"/>
                          <a:ea typeface="Times New Roman"/>
                        </a:rPr>
                        <a:t>Elaborarea programului de lucru se realizeaza  tinand cont de analiza facuta asupra feedback-ului obtinut de la elevi, la sfarsitul lunii anterioare, privind modul de derulare al activitatilor</a:t>
                      </a:r>
                      <a:endParaRPr lang="en-US" sz="1200">
                        <a:latin typeface="Times New Roman"/>
                        <a:ea typeface="Times New Roman"/>
                      </a:endParaRPr>
                    </a:p>
                  </a:txBody>
                  <a:tcPr marL="68580" marR="68580" marT="0" marB="0"/>
                </a:tc>
                <a:extLst>
                  <a:ext uri="{0D108BD9-81ED-4DB2-BD59-A6C34878D82A}">
                    <a16:rowId xmlns:a16="http://schemas.microsoft.com/office/drawing/2014/main" val="10007"/>
                  </a:ext>
                </a:extLst>
              </a:tr>
              <a:tr h="251387">
                <a:tc>
                  <a:txBody>
                    <a:bodyPr/>
                    <a:lstStyle/>
                    <a:p>
                      <a:pPr marL="0" marR="0">
                        <a:spcBef>
                          <a:spcPts val="0"/>
                        </a:spcBef>
                        <a:spcAft>
                          <a:spcPts val="0"/>
                        </a:spcAft>
                      </a:pPr>
                      <a:r>
                        <a:rPr lang="en-US" sz="1050">
                          <a:latin typeface="Times New Roman"/>
                          <a:ea typeface="Times New Roman"/>
                        </a:rPr>
                        <a:t>Indrumarea si supravegherea elevilor in efectuarea temelor</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050">
                          <a:latin typeface="Times New Roman"/>
                          <a:ea typeface="Times New Roman"/>
                        </a:rPr>
                        <a:t>Disciplina, matematica </a:t>
                      </a:r>
                      <a:endParaRPr lang="en-US" sz="1200">
                        <a:latin typeface="Times New Roman"/>
                        <a:ea typeface="Times New Roman"/>
                      </a:endParaRPr>
                    </a:p>
                  </a:txBody>
                  <a:tcPr marL="68580" marR="68580" marT="0" marB="0"/>
                </a:tc>
                <a:extLst>
                  <a:ext uri="{0D108BD9-81ED-4DB2-BD59-A6C34878D82A}">
                    <a16:rowId xmlns:a16="http://schemas.microsoft.com/office/drawing/2014/main" val="10008"/>
                  </a:ext>
                </a:extLst>
              </a:tr>
              <a:tr h="251387">
                <a:tc>
                  <a:txBody>
                    <a:bodyPr/>
                    <a:lstStyle/>
                    <a:p>
                      <a:pPr marL="0" marR="0">
                        <a:spcBef>
                          <a:spcPts val="0"/>
                        </a:spcBef>
                        <a:spcAft>
                          <a:spcPts val="0"/>
                        </a:spcAft>
                      </a:pPr>
                      <a:r>
                        <a:rPr lang="en-US" sz="1050">
                          <a:latin typeface="Times New Roman"/>
                          <a:ea typeface="Times New Roman"/>
                        </a:rPr>
                        <a:t>“Cyberbullying - un fenomen tot mai des intalnit in randul elevilor “</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050">
                          <a:latin typeface="Times New Roman"/>
                          <a:ea typeface="Times New Roman"/>
                        </a:rPr>
                        <a:t>Discutii /Chestionare/Prezentari de materiale informative </a:t>
                      </a:r>
                      <a:endParaRPr lang="en-US" sz="1200">
                        <a:latin typeface="Times New Roman"/>
                        <a:ea typeface="Times New Roman"/>
                      </a:endParaRPr>
                    </a:p>
                  </a:txBody>
                  <a:tcPr marL="68580" marR="68580" marT="0" marB="0"/>
                </a:tc>
                <a:extLst>
                  <a:ext uri="{0D108BD9-81ED-4DB2-BD59-A6C34878D82A}">
                    <a16:rowId xmlns:a16="http://schemas.microsoft.com/office/drawing/2014/main" val="10009"/>
                  </a:ext>
                </a:extLst>
              </a:tr>
              <a:tr h="251387">
                <a:tc>
                  <a:txBody>
                    <a:bodyPr/>
                    <a:lstStyle/>
                    <a:p>
                      <a:pPr marL="0" marR="0">
                        <a:spcBef>
                          <a:spcPts val="0"/>
                        </a:spcBef>
                        <a:spcAft>
                          <a:spcPts val="0"/>
                        </a:spcAft>
                      </a:pPr>
                      <a:r>
                        <a:rPr lang="en-US" sz="1050">
                          <a:latin typeface="Times New Roman"/>
                          <a:ea typeface="Times New Roman"/>
                        </a:rPr>
                        <a:t>Vizionare film </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050">
                          <a:latin typeface="Times New Roman"/>
                          <a:ea typeface="Times New Roman"/>
                        </a:rPr>
                        <a:t>Discutii</a:t>
                      </a:r>
                      <a:endParaRPr lang="en-US" sz="1200">
                        <a:latin typeface="Times New Roman"/>
                        <a:ea typeface="Times New Roman"/>
                      </a:endParaRPr>
                    </a:p>
                  </a:txBody>
                  <a:tcPr marL="68580" marR="68580" marT="0" marB="0"/>
                </a:tc>
                <a:extLst>
                  <a:ext uri="{0D108BD9-81ED-4DB2-BD59-A6C34878D82A}">
                    <a16:rowId xmlns:a16="http://schemas.microsoft.com/office/drawing/2014/main" val="10010"/>
                  </a:ext>
                </a:extLst>
              </a:tr>
              <a:tr h="251387">
                <a:tc rowSpan="2">
                  <a:txBody>
                    <a:bodyPr/>
                    <a:lstStyle/>
                    <a:p>
                      <a:pPr marL="0" marR="0">
                        <a:spcBef>
                          <a:spcPts val="0"/>
                        </a:spcBef>
                        <a:spcAft>
                          <a:spcPts val="0"/>
                        </a:spcAft>
                      </a:pPr>
                      <a:r>
                        <a:rPr lang="en-US" sz="1050">
                          <a:latin typeface="Times New Roman"/>
                          <a:ea typeface="Times New Roman"/>
                        </a:rPr>
                        <a:t>Indrumarea si supravegherea elevilor in efectuarea temelor </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050">
                          <a:latin typeface="Times New Roman"/>
                          <a:ea typeface="Times New Roman"/>
                        </a:rPr>
                        <a:t>Disciplina, matematica </a:t>
                      </a:r>
                      <a:endParaRPr lang="en-US" sz="1200">
                        <a:latin typeface="Times New Roman"/>
                        <a:ea typeface="Times New Roman"/>
                      </a:endParaRPr>
                    </a:p>
                  </a:txBody>
                  <a:tcPr marL="68580" marR="68580" marT="0" marB="0"/>
                </a:tc>
                <a:extLst>
                  <a:ext uri="{0D108BD9-81ED-4DB2-BD59-A6C34878D82A}">
                    <a16:rowId xmlns:a16="http://schemas.microsoft.com/office/drawing/2014/main" val="10011"/>
                  </a:ext>
                </a:extLst>
              </a:tr>
              <a:tr h="251387">
                <a:tc vMerge="1">
                  <a:txBody>
                    <a:bodyPr/>
                    <a:lstStyle/>
                    <a:p>
                      <a:endParaRPr lang="en-US"/>
                    </a:p>
                  </a:txBody>
                  <a:tcPr/>
                </a:tc>
                <a:tc>
                  <a:txBody>
                    <a:bodyPr/>
                    <a:lstStyle/>
                    <a:p>
                      <a:pPr marL="0" marR="0">
                        <a:spcBef>
                          <a:spcPts val="0"/>
                        </a:spcBef>
                        <a:spcAft>
                          <a:spcPts val="0"/>
                        </a:spcAft>
                      </a:pPr>
                      <a:r>
                        <a:rPr lang="en-US" sz="1050" dirty="0" err="1">
                          <a:latin typeface="Times New Roman"/>
                          <a:ea typeface="Times New Roman"/>
                        </a:rPr>
                        <a:t>Disciplina</a:t>
                      </a:r>
                      <a:r>
                        <a:rPr lang="en-US" sz="1050" dirty="0">
                          <a:latin typeface="Times New Roman"/>
                          <a:ea typeface="Times New Roman"/>
                        </a:rPr>
                        <a:t>, </a:t>
                      </a:r>
                      <a:r>
                        <a:rPr lang="en-US" sz="1050" dirty="0" err="1">
                          <a:latin typeface="Times New Roman"/>
                          <a:ea typeface="Times New Roman"/>
                        </a:rPr>
                        <a:t>matematica</a:t>
                      </a:r>
                      <a:r>
                        <a:rPr lang="en-US" sz="1050" dirty="0">
                          <a:latin typeface="Times New Roman"/>
                          <a:ea typeface="Times New Roman"/>
                        </a:rPr>
                        <a:t> </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12"/>
                  </a:ext>
                </a:extLst>
              </a:tr>
            </a:tbl>
          </a:graphicData>
        </a:graphic>
      </p:graphicFrame>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 A</a:t>
            </a:r>
            <a:r>
              <a:rPr lang="ro-RO" dirty="0" err="1" smtClean="0"/>
              <a:t>ctivitati</a:t>
            </a:r>
            <a:r>
              <a:rPr lang="ro-RO" dirty="0" smtClean="0"/>
              <a:t> </a:t>
            </a:r>
            <a:r>
              <a:rPr lang="en-US" dirty="0" err="1" smtClean="0"/>
              <a:t>desfasurate</a:t>
            </a:r>
            <a:r>
              <a:rPr lang="en-US" dirty="0" smtClean="0"/>
              <a:t> </a:t>
            </a:r>
            <a:r>
              <a:rPr lang="ro-RO" dirty="0" smtClean="0"/>
              <a:t>in</a:t>
            </a:r>
            <a:r>
              <a:rPr lang="en-US" dirty="0" smtClean="0"/>
              <a:t> </a:t>
            </a:r>
            <a:r>
              <a:rPr lang="en-US" dirty="0" err="1" smtClean="0"/>
              <a:t>cadrul</a:t>
            </a:r>
            <a:r>
              <a:rPr lang="ro-RO" dirty="0" smtClean="0"/>
              <a:t> proiectul</a:t>
            </a:r>
            <a:r>
              <a:rPr lang="en-US" dirty="0" err="1" smtClean="0"/>
              <a:t>ui</a:t>
            </a:r>
            <a:r>
              <a:rPr lang="en-US" dirty="0" smtClean="0"/>
              <a:t> </a:t>
            </a:r>
            <a:r>
              <a:rPr lang="ro-RO" dirty="0" smtClean="0"/>
              <a:t>106178 </a:t>
            </a:r>
            <a:r>
              <a:rPr lang="en-US" dirty="0" smtClean="0"/>
              <a:t/>
            </a:r>
            <a:br>
              <a:rPr lang="en-US" dirty="0" smtClean="0"/>
            </a:b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69194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1387">
                <a:tc>
                  <a:txBody>
                    <a:bodyPr/>
                    <a:lstStyle/>
                    <a:p>
                      <a:pPr marL="0" marR="0" algn="ctr">
                        <a:spcBef>
                          <a:spcPts val="0"/>
                        </a:spcBef>
                        <a:spcAft>
                          <a:spcPts val="0"/>
                        </a:spcAft>
                      </a:pPr>
                      <a:r>
                        <a:rPr lang="en-US" sz="1200" b="1" dirty="0" err="1">
                          <a:latin typeface="Times New Roman"/>
                          <a:ea typeface="Times New Roman"/>
                        </a:rPr>
                        <a:t>Tema</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b="1">
                          <a:latin typeface="Times New Roman"/>
                          <a:ea typeface="Times New Roman"/>
                        </a:rPr>
                        <a:t>Modalitati de organizare/desfasurare</a:t>
                      </a:r>
                      <a:endParaRPr lang="en-US" sz="1200">
                        <a:latin typeface="Times New Roman"/>
                        <a:ea typeface="Times New Roman"/>
                      </a:endParaRPr>
                    </a:p>
                  </a:txBody>
                  <a:tcPr marL="68580" marR="68580" marT="0" marB="0"/>
                </a:tc>
                <a:extLst>
                  <a:ext uri="{0D108BD9-81ED-4DB2-BD59-A6C34878D82A}">
                    <a16:rowId xmlns:a16="http://schemas.microsoft.com/office/drawing/2014/main" val="10000"/>
                  </a:ext>
                </a:extLst>
              </a:tr>
              <a:tr h="251387">
                <a:tc>
                  <a:txBody>
                    <a:bodyPr/>
                    <a:lstStyle/>
                    <a:p>
                      <a:pPr marL="0" marR="0">
                        <a:spcBef>
                          <a:spcPts val="0"/>
                        </a:spcBef>
                        <a:spcAft>
                          <a:spcPts val="0"/>
                        </a:spcAft>
                      </a:pPr>
                      <a:r>
                        <a:rPr lang="fr-FR" sz="1200" dirty="0" err="1">
                          <a:latin typeface="Times New Roman"/>
                          <a:ea typeface="Times New Roman"/>
                        </a:rPr>
                        <a:t>Intocmirea</a:t>
                      </a:r>
                      <a:r>
                        <a:rPr lang="fr-FR" sz="1200" dirty="0">
                          <a:latin typeface="Times New Roman"/>
                          <a:ea typeface="Times New Roman"/>
                        </a:rPr>
                        <a:t> </a:t>
                      </a:r>
                      <a:r>
                        <a:rPr lang="fr-FR" sz="1200" dirty="0" err="1">
                          <a:latin typeface="Times New Roman"/>
                          <a:ea typeface="Times New Roman"/>
                        </a:rPr>
                        <a:t>documentelor</a:t>
                      </a:r>
                      <a:r>
                        <a:rPr lang="fr-FR" sz="1200" dirty="0">
                          <a:latin typeface="Times New Roman"/>
                          <a:ea typeface="Times New Roman"/>
                        </a:rPr>
                        <a:t> de </a:t>
                      </a:r>
                      <a:r>
                        <a:rPr lang="fr-FR" sz="1200" dirty="0" err="1">
                          <a:latin typeface="Times New Roman"/>
                          <a:ea typeface="Times New Roman"/>
                        </a:rPr>
                        <a:t>raportare</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fr-FR" sz="1200">
                          <a:latin typeface="Times New Roman"/>
                          <a:ea typeface="Times New Roman"/>
                        </a:rPr>
                        <a:t>Pregatirea livrabilelor</a:t>
                      </a:r>
                      <a:endParaRPr lang="en-US" sz="1200">
                        <a:latin typeface="Times New Roman"/>
                        <a:ea typeface="Times New Roman"/>
                      </a:endParaRPr>
                    </a:p>
                  </a:txBody>
                  <a:tcPr marL="68580" marR="68580" marT="0" marB="0"/>
                </a:tc>
                <a:extLst>
                  <a:ext uri="{0D108BD9-81ED-4DB2-BD59-A6C34878D82A}">
                    <a16:rowId xmlns:a16="http://schemas.microsoft.com/office/drawing/2014/main" val="10001"/>
                  </a:ext>
                </a:extLst>
              </a:tr>
              <a:tr h="251387">
                <a:tc>
                  <a:txBody>
                    <a:bodyPr/>
                    <a:lstStyle/>
                    <a:p>
                      <a:pPr marL="0" marR="0" algn="ctr">
                        <a:spcBef>
                          <a:spcPts val="0"/>
                        </a:spcBef>
                        <a:spcAft>
                          <a:spcPts val="0"/>
                        </a:spcAft>
                      </a:pP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endParaRPr lang="en-US" sz="1200">
                        <a:latin typeface="Times New Roman"/>
                        <a:ea typeface="Times New Roman"/>
                      </a:endParaRPr>
                    </a:p>
                  </a:txBody>
                  <a:tcPr marL="68580" marR="68580" marT="0" marB="0"/>
                </a:tc>
                <a:extLst>
                  <a:ext uri="{0D108BD9-81ED-4DB2-BD59-A6C34878D82A}">
                    <a16:rowId xmlns:a16="http://schemas.microsoft.com/office/drawing/2014/main" val="10002"/>
                  </a:ext>
                </a:extLst>
              </a:tr>
              <a:tr h="251387">
                <a:tc>
                  <a:txBody>
                    <a:bodyPr/>
                    <a:lstStyle/>
                    <a:p>
                      <a:pPr marL="0" marR="0">
                        <a:spcBef>
                          <a:spcPts val="0"/>
                        </a:spcBef>
                        <a:spcAft>
                          <a:spcPts val="0"/>
                        </a:spcAft>
                      </a:pPr>
                      <a:r>
                        <a:rPr lang="fr-FR" sz="1200" dirty="0" err="1">
                          <a:latin typeface="Times New Roman"/>
                          <a:ea typeface="Times New Roman"/>
                        </a:rPr>
                        <a:t>Intalnire</a:t>
                      </a:r>
                      <a:r>
                        <a:rPr lang="fr-FR" sz="1200" dirty="0">
                          <a:latin typeface="Times New Roman"/>
                          <a:ea typeface="Times New Roman"/>
                        </a:rPr>
                        <a:t> – </a:t>
                      </a:r>
                      <a:r>
                        <a:rPr lang="fr-FR" sz="1200" dirty="0" err="1">
                          <a:latin typeface="Times New Roman"/>
                          <a:ea typeface="Times New Roman"/>
                        </a:rPr>
                        <a:t>echipa</a:t>
                      </a:r>
                      <a:r>
                        <a:rPr lang="fr-FR" sz="1200" dirty="0">
                          <a:latin typeface="Times New Roman"/>
                          <a:ea typeface="Times New Roman"/>
                        </a:rPr>
                        <a:t> de </a:t>
                      </a:r>
                      <a:r>
                        <a:rPr lang="fr-FR" sz="1200" dirty="0" err="1">
                          <a:latin typeface="Times New Roman"/>
                          <a:ea typeface="Times New Roman"/>
                        </a:rPr>
                        <a:t>lucru</a:t>
                      </a:r>
                      <a:endParaRPr lang="en-US" sz="1200" dirty="0">
                        <a:latin typeface="Times New Roman"/>
                        <a:ea typeface="Times New Roman"/>
                      </a:endParaRPr>
                    </a:p>
                  </a:txBody>
                  <a:tcPr marL="68580" marR="68580" marT="0" marB="0"/>
                </a:tc>
                <a:tc rowSpan="2">
                  <a:txBody>
                    <a:bodyPr/>
                    <a:lstStyle/>
                    <a:p>
                      <a:pPr marL="0" marR="0">
                        <a:spcBef>
                          <a:spcPts val="0"/>
                        </a:spcBef>
                        <a:spcAft>
                          <a:spcPts val="0"/>
                        </a:spcAft>
                      </a:pPr>
                      <a:r>
                        <a:rPr lang="fr-FR" sz="1200">
                          <a:latin typeface="Times New Roman"/>
                          <a:ea typeface="Times New Roman"/>
                        </a:rPr>
                        <a:t>Elaborarea documentelor necesare, stabilirea temelor aferente programului de lucru</a:t>
                      </a:r>
                      <a:endParaRPr lang="en-US" sz="1200">
                        <a:latin typeface="Times New Roman"/>
                        <a:ea typeface="Times New Roman"/>
                      </a:endParaRPr>
                    </a:p>
                  </a:txBody>
                  <a:tcPr marL="68580" marR="68580" marT="0" marB="0"/>
                </a:tc>
                <a:extLst>
                  <a:ext uri="{0D108BD9-81ED-4DB2-BD59-A6C34878D82A}">
                    <a16:rowId xmlns:a16="http://schemas.microsoft.com/office/drawing/2014/main" val="10003"/>
                  </a:ext>
                </a:extLst>
              </a:tr>
              <a:tr h="251387">
                <a:tc>
                  <a:txBody>
                    <a:bodyPr/>
                    <a:lstStyle/>
                    <a:p>
                      <a:pPr marL="0" marR="0">
                        <a:spcBef>
                          <a:spcPts val="0"/>
                        </a:spcBef>
                        <a:spcAft>
                          <a:spcPts val="0"/>
                        </a:spcAft>
                      </a:pPr>
                      <a:r>
                        <a:rPr lang="fr-FR" sz="1200" dirty="0">
                          <a:latin typeface="Times New Roman"/>
                          <a:ea typeface="Times New Roman"/>
                        </a:rPr>
                        <a:t>Program </a:t>
                      </a:r>
                      <a:r>
                        <a:rPr lang="fr-FR" sz="1200" dirty="0" err="1">
                          <a:latin typeface="Times New Roman"/>
                          <a:ea typeface="Times New Roman"/>
                        </a:rPr>
                        <a:t>activită</a:t>
                      </a:r>
                      <a:r>
                        <a:rPr lang="fr-FR" sz="1200" dirty="0">
                          <a:latin typeface="Times New Roman"/>
                          <a:ea typeface="Times New Roman"/>
                        </a:rPr>
                        <a:t>ți</a:t>
                      </a:r>
                      <a:endParaRPr lang="en-US" sz="1200" dirty="0">
                        <a:latin typeface="Times New Roman"/>
                        <a:ea typeface="Times New Roman"/>
                      </a:endParaRPr>
                    </a:p>
                  </a:txBody>
                  <a:tcPr marL="68580" marR="68580" marT="0" marB="0"/>
                </a:tc>
                <a:tc vMerge="1">
                  <a:txBody>
                    <a:bodyPr/>
                    <a:lstStyle/>
                    <a:p>
                      <a:endParaRPr lang="en-US"/>
                    </a:p>
                  </a:txBody>
                  <a:tcPr/>
                </a:tc>
                <a:extLst>
                  <a:ext uri="{0D108BD9-81ED-4DB2-BD59-A6C34878D82A}">
                    <a16:rowId xmlns:a16="http://schemas.microsoft.com/office/drawing/2014/main" val="10004"/>
                  </a:ext>
                </a:extLst>
              </a:tr>
              <a:tr h="251387">
                <a:tc>
                  <a:txBody>
                    <a:bodyPr/>
                    <a:lstStyle/>
                    <a:p>
                      <a:pPr marL="0" marR="0">
                        <a:spcBef>
                          <a:spcPts val="0"/>
                        </a:spcBef>
                        <a:spcAft>
                          <a:spcPts val="0"/>
                        </a:spcAft>
                      </a:pPr>
                      <a:r>
                        <a:rPr lang="en-US" sz="1200" dirty="0" err="1">
                          <a:latin typeface="Times New Roman"/>
                          <a:ea typeface="Times New Roman"/>
                        </a:rPr>
                        <a:t>Vizionare</a:t>
                      </a:r>
                      <a:r>
                        <a:rPr lang="en-US" sz="1200" dirty="0">
                          <a:latin typeface="Times New Roman"/>
                          <a:ea typeface="Times New Roman"/>
                        </a:rPr>
                        <a:t> film</a:t>
                      </a:r>
                    </a:p>
                    <a:p>
                      <a:pPr marL="0" marR="0">
                        <a:spcBef>
                          <a:spcPts val="0"/>
                        </a:spcBef>
                        <a:spcAft>
                          <a:spcPts val="0"/>
                        </a:spcAft>
                      </a:pPr>
                      <a:r>
                        <a:rPr lang="en-US" sz="1200" dirty="0" err="1">
                          <a:latin typeface="Times New Roman"/>
                          <a:ea typeface="Times New Roman"/>
                        </a:rPr>
                        <a:t>Discutii</a:t>
                      </a:r>
                      <a:r>
                        <a:rPr lang="en-US" sz="1200" dirty="0">
                          <a:latin typeface="Times New Roman"/>
                          <a:ea typeface="Times New Roman"/>
                        </a:rPr>
                        <a:t> </a:t>
                      </a:r>
                      <a:r>
                        <a:rPr lang="en-US" sz="1200" dirty="0" err="1">
                          <a:latin typeface="Times New Roman"/>
                          <a:ea typeface="Times New Roman"/>
                        </a:rPr>
                        <a:t>pe</a:t>
                      </a:r>
                      <a:r>
                        <a:rPr lang="en-US" sz="1200" dirty="0">
                          <a:latin typeface="Times New Roman"/>
                          <a:ea typeface="Times New Roman"/>
                        </a:rPr>
                        <a:t> </a:t>
                      </a:r>
                      <a:r>
                        <a:rPr lang="en-US" sz="1200" dirty="0" err="1">
                          <a:latin typeface="Times New Roman"/>
                          <a:ea typeface="Times New Roman"/>
                        </a:rPr>
                        <a:t>baza</a:t>
                      </a:r>
                      <a:r>
                        <a:rPr lang="en-US" sz="1200" dirty="0">
                          <a:latin typeface="Times New Roman"/>
                          <a:ea typeface="Times New Roman"/>
                        </a:rPr>
                        <a:t> </a:t>
                      </a:r>
                      <a:r>
                        <a:rPr lang="en-US" sz="1200" dirty="0" err="1">
                          <a:latin typeface="Times New Roman"/>
                          <a:ea typeface="Times New Roman"/>
                        </a:rPr>
                        <a:t>filmului</a:t>
                      </a:r>
                      <a:r>
                        <a:rPr lang="en-US" sz="1200" dirty="0">
                          <a:latin typeface="Times New Roman"/>
                          <a:ea typeface="Times New Roman"/>
                        </a:rPr>
                        <a:t> </a:t>
                      </a:r>
                      <a:r>
                        <a:rPr lang="en-US" sz="1200" dirty="0" err="1">
                          <a:latin typeface="Times New Roman"/>
                          <a:ea typeface="Times New Roman"/>
                        </a:rPr>
                        <a:t>vizionat</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en-US" sz="1200">
                          <a:latin typeface="Times New Roman"/>
                          <a:ea typeface="Times New Roman"/>
                        </a:rPr>
                        <a:t>-Caracterizare personaj pe baza filmului vizionat  </a:t>
                      </a:r>
                    </a:p>
                    <a:p>
                      <a:pPr marL="0" marR="0">
                        <a:spcBef>
                          <a:spcPts val="0"/>
                        </a:spcBef>
                        <a:spcAft>
                          <a:spcPts val="0"/>
                        </a:spcAft>
                      </a:pPr>
                      <a:r>
                        <a:rPr lang="en-US" sz="1200">
                          <a:latin typeface="Times New Roman"/>
                          <a:ea typeface="Times New Roman"/>
                        </a:rPr>
                        <a:t>-Discutii libere</a:t>
                      </a:r>
                    </a:p>
                    <a:p>
                      <a:pPr marL="0" marR="0">
                        <a:spcBef>
                          <a:spcPts val="0"/>
                        </a:spcBef>
                        <a:spcAft>
                          <a:spcPts val="0"/>
                        </a:spcAft>
                      </a:pPr>
                      <a:r>
                        <a:rPr lang="en-US" sz="1200" u="sng">
                          <a:solidFill>
                            <a:srgbClr val="0000FF"/>
                          </a:solidFill>
                          <a:latin typeface="Times New Roman"/>
                          <a:ea typeface="Times New Roman"/>
                          <a:hlinkClick r:id="rId2"/>
                        </a:rPr>
                        <a:t>https://www.youtube.com/watch?time</a:t>
                      </a:r>
                      <a:r>
                        <a:rPr lang="en-US" sz="1200">
                          <a:latin typeface="Times New Roman"/>
                          <a:ea typeface="Times New Roman"/>
                        </a:rPr>
                        <a:t> </a:t>
                      </a:r>
                    </a:p>
                  </a:txBody>
                  <a:tcPr marL="68580" marR="68580" marT="0" marB="0"/>
                </a:tc>
                <a:extLst>
                  <a:ext uri="{0D108BD9-81ED-4DB2-BD59-A6C34878D82A}">
                    <a16:rowId xmlns:a16="http://schemas.microsoft.com/office/drawing/2014/main" val="10005"/>
                  </a:ext>
                </a:extLst>
              </a:tr>
              <a:tr h="251387">
                <a:tc>
                  <a:txBody>
                    <a:bodyPr/>
                    <a:lstStyle/>
                    <a:p>
                      <a:pPr marL="0" marR="0">
                        <a:spcBef>
                          <a:spcPts val="0"/>
                        </a:spcBef>
                        <a:spcAft>
                          <a:spcPts val="0"/>
                        </a:spcAft>
                      </a:pPr>
                      <a:r>
                        <a:rPr lang="en-US" sz="1200" dirty="0">
                          <a:latin typeface="Times New Roman"/>
                          <a:ea typeface="Times New Roman"/>
                        </a:rPr>
                        <a:t>“Cum ne </a:t>
                      </a:r>
                      <a:r>
                        <a:rPr lang="en-US" sz="1200" dirty="0" err="1">
                          <a:latin typeface="Times New Roman"/>
                          <a:ea typeface="Times New Roman"/>
                        </a:rPr>
                        <a:t>pregatim</a:t>
                      </a:r>
                      <a:r>
                        <a:rPr lang="en-US" sz="1200" dirty="0">
                          <a:latin typeface="Times New Roman"/>
                          <a:ea typeface="Times New Roman"/>
                        </a:rPr>
                        <a:t> </a:t>
                      </a:r>
                      <a:r>
                        <a:rPr lang="en-US" sz="1200" dirty="0" err="1">
                          <a:latin typeface="Times New Roman"/>
                          <a:ea typeface="Times New Roman"/>
                        </a:rPr>
                        <a:t>pentru</a:t>
                      </a:r>
                      <a:r>
                        <a:rPr lang="en-US" sz="1200" dirty="0">
                          <a:latin typeface="Times New Roman"/>
                          <a:ea typeface="Times New Roman"/>
                        </a:rPr>
                        <a:t> </a:t>
                      </a:r>
                      <a:r>
                        <a:rPr lang="en-US" sz="1200" dirty="0" err="1">
                          <a:latin typeface="Times New Roman"/>
                          <a:ea typeface="Times New Roman"/>
                        </a:rPr>
                        <a:t>revenirea</a:t>
                      </a:r>
                      <a:r>
                        <a:rPr lang="en-US" sz="1200" dirty="0">
                          <a:latin typeface="Times New Roman"/>
                          <a:ea typeface="Times New Roman"/>
                        </a:rPr>
                        <a:t> la </a:t>
                      </a:r>
                      <a:r>
                        <a:rPr lang="en-US" sz="1200" dirty="0" err="1">
                          <a:latin typeface="Times New Roman"/>
                          <a:ea typeface="Times New Roman"/>
                        </a:rPr>
                        <a:t>scoala</a:t>
                      </a:r>
                      <a:r>
                        <a:rPr lang="en-US" sz="1200" dirty="0">
                          <a:latin typeface="Times New Roman"/>
                          <a:ea typeface="Times New Roman"/>
                        </a:rPr>
                        <a:t> ?”</a:t>
                      </a:r>
                    </a:p>
                    <a:p>
                      <a:pPr marL="0" marR="0">
                        <a:spcBef>
                          <a:spcPts val="0"/>
                        </a:spcBef>
                        <a:spcAft>
                          <a:spcPts val="0"/>
                        </a:spcAft>
                      </a:pPr>
                      <a:r>
                        <a:rPr lang="en-US" sz="1200" dirty="0">
                          <a:latin typeface="Times New Roman"/>
                          <a:ea typeface="Times New Roman"/>
                        </a:rPr>
                        <a:t>O </a:t>
                      </a:r>
                      <a:r>
                        <a:rPr lang="en-US" sz="1200" dirty="0" err="1">
                          <a:latin typeface="Times New Roman"/>
                          <a:ea typeface="Times New Roman"/>
                        </a:rPr>
                        <a:t>noua</a:t>
                      </a:r>
                      <a:r>
                        <a:rPr lang="en-US" sz="1200" dirty="0">
                          <a:latin typeface="Times New Roman"/>
                          <a:ea typeface="Times New Roman"/>
                        </a:rPr>
                        <a:t> </a:t>
                      </a:r>
                      <a:r>
                        <a:rPr lang="en-US" sz="1200" dirty="0" err="1">
                          <a:latin typeface="Times New Roman"/>
                          <a:ea typeface="Times New Roman"/>
                        </a:rPr>
                        <a:t>abordare</a:t>
                      </a:r>
                      <a:r>
                        <a:rPr lang="en-US" sz="1200" dirty="0">
                          <a:latin typeface="Times New Roman"/>
                          <a:ea typeface="Times New Roman"/>
                        </a:rPr>
                        <a:t> a </a:t>
                      </a:r>
                      <a:r>
                        <a:rPr lang="en-US" sz="1200" dirty="0" err="1">
                          <a:latin typeface="Times New Roman"/>
                          <a:ea typeface="Times New Roman"/>
                        </a:rPr>
                        <a:t>activitatilor</a:t>
                      </a:r>
                      <a:r>
                        <a:rPr lang="en-US" sz="1200" dirty="0">
                          <a:latin typeface="Times New Roman"/>
                          <a:ea typeface="Times New Roman"/>
                        </a:rPr>
                        <a:t> de </a:t>
                      </a:r>
                      <a:r>
                        <a:rPr lang="en-US" sz="1200" dirty="0" err="1">
                          <a:latin typeface="Times New Roman"/>
                          <a:ea typeface="Times New Roman"/>
                        </a:rPr>
                        <a:t>invatare</a:t>
                      </a:r>
                      <a:r>
                        <a:rPr lang="en-US" sz="1200" dirty="0">
                          <a:latin typeface="Times New Roman"/>
                          <a:ea typeface="Times New Roman"/>
                        </a:rPr>
                        <a:t> -</a:t>
                      </a:r>
                      <a:r>
                        <a:rPr lang="en-US" sz="1200" dirty="0" err="1">
                          <a:latin typeface="Times New Roman"/>
                          <a:ea typeface="Times New Roman"/>
                        </a:rPr>
                        <a:t>Clasa</a:t>
                      </a:r>
                      <a:r>
                        <a:rPr lang="en-US" sz="1200" dirty="0">
                          <a:latin typeface="Times New Roman"/>
                          <a:ea typeface="Times New Roman"/>
                        </a:rPr>
                        <a:t> </a:t>
                      </a:r>
                      <a:r>
                        <a:rPr lang="en-US" sz="1200" dirty="0" err="1">
                          <a:latin typeface="Times New Roman"/>
                          <a:ea typeface="Times New Roman"/>
                        </a:rPr>
                        <a:t>Viitorului</a:t>
                      </a:r>
                      <a:r>
                        <a:rPr lang="en-US" sz="1200" dirty="0">
                          <a:latin typeface="Times New Roman"/>
                          <a:ea typeface="Times New Roman"/>
                        </a:rPr>
                        <a:t> </a:t>
                      </a:r>
                    </a:p>
                  </a:txBody>
                  <a:tcPr marL="68580" marR="68580" marT="0" marB="0"/>
                </a:tc>
                <a:tc>
                  <a:txBody>
                    <a:bodyPr/>
                    <a:lstStyle/>
                    <a:p>
                      <a:pPr marL="0" marR="0">
                        <a:spcBef>
                          <a:spcPts val="0"/>
                        </a:spcBef>
                        <a:spcAft>
                          <a:spcPts val="0"/>
                        </a:spcAft>
                      </a:pPr>
                      <a:r>
                        <a:rPr lang="en-US" sz="1200">
                          <a:latin typeface="Times New Roman"/>
                          <a:ea typeface="Times New Roman"/>
                        </a:rPr>
                        <a:t>Campanie de informare si formare  a elevilor : </a:t>
                      </a:r>
                      <a:r>
                        <a:rPr lang="en-US" sz="1200" u="sng">
                          <a:solidFill>
                            <a:srgbClr val="0000FF"/>
                          </a:solidFill>
                          <a:latin typeface="Times New Roman"/>
                          <a:ea typeface="Times New Roman"/>
                          <a:hlinkClick r:id="rId3"/>
                        </a:rPr>
                        <a:t>https://www.youtube.com/watch?v=YX7KYeHcJXE</a:t>
                      </a:r>
                      <a:endParaRPr lang="en-US" sz="1200">
                        <a:latin typeface="Times New Roman"/>
                        <a:ea typeface="Times New Roman"/>
                      </a:endParaRPr>
                    </a:p>
                    <a:p>
                      <a:pPr marL="0" marR="0">
                        <a:spcBef>
                          <a:spcPts val="0"/>
                        </a:spcBef>
                        <a:spcAft>
                          <a:spcPts val="0"/>
                        </a:spcAft>
                      </a:pPr>
                      <a:r>
                        <a:rPr lang="en-US" sz="1200" u="sng">
                          <a:solidFill>
                            <a:srgbClr val="0000FF"/>
                          </a:solidFill>
                          <a:latin typeface="Times New Roman"/>
                          <a:ea typeface="Times New Roman"/>
                          <a:hlinkClick r:id="rId4"/>
                        </a:rPr>
                        <a:t>https://www.youtube.com/watch?v=QcFC4CHiu8w</a:t>
                      </a:r>
                      <a:endParaRPr lang="en-US" sz="1200">
                        <a:latin typeface="Times New Roman"/>
                        <a:ea typeface="Times New Roman"/>
                      </a:endParaRPr>
                    </a:p>
                    <a:p>
                      <a:pPr marL="0" marR="0">
                        <a:spcBef>
                          <a:spcPts val="0"/>
                        </a:spcBef>
                        <a:spcAft>
                          <a:spcPts val="0"/>
                        </a:spcAft>
                      </a:pPr>
                      <a:r>
                        <a:rPr lang="en-US" sz="1200" u="sng">
                          <a:solidFill>
                            <a:srgbClr val="0000FF"/>
                          </a:solidFill>
                          <a:latin typeface="Times New Roman"/>
                          <a:ea typeface="Times New Roman"/>
                          <a:hlinkClick r:id="rId5"/>
                        </a:rPr>
                        <a:t>https://www.youtube.com/watch?v=lrLB4ZN39TI</a:t>
                      </a:r>
                      <a:endParaRPr lang="en-US" sz="1200">
                        <a:latin typeface="Times New Roman"/>
                        <a:ea typeface="Times New Roman"/>
                      </a:endParaRPr>
                    </a:p>
                  </a:txBody>
                  <a:tcPr marL="68580" marR="68580" marT="0" marB="0"/>
                </a:tc>
                <a:extLst>
                  <a:ext uri="{0D108BD9-81ED-4DB2-BD59-A6C34878D82A}">
                    <a16:rowId xmlns:a16="http://schemas.microsoft.com/office/drawing/2014/main" val="10006"/>
                  </a:ext>
                </a:extLst>
              </a:tr>
              <a:tr h="623302">
                <a:tc>
                  <a:txBody>
                    <a:bodyPr/>
                    <a:lstStyle/>
                    <a:p>
                      <a:pPr marL="0" marR="0">
                        <a:spcBef>
                          <a:spcPts val="0"/>
                        </a:spcBef>
                        <a:spcAft>
                          <a:spcPts val="0"/>
                        </a:spcAft>
                      </a:pPr>
                      <a:r>
                        <a:rPr lang="en-US" sz="1200" dirty="0" err="1">
                          <a:latin typeface="Times New Roman"/>
                          <a:ea typeface="Times New Roman"/>
                        </a:rPr>
                        <a:t>Recapitularea</a:t>
                      </a:r>
                      <a:r>
                        <a:rPr lang="en-US" sz="1200" dirty="0">
                          <a:latin typeface="Times New Roman"/>
                          <a:ea typeface="Times New Roman"/>
                        </a:rPr>
                        <a:t> </a:t>
                      </a:r>
                      <a:r>
                        <a:rPr lang="en-US" sz="1200" dirty="0" err="1">
                          <a:latin typeface="Times New Roman"/>
                          <a:ea typeface="Times New Roman"/>
                        </a:rPr>
                        <a:t>materiei</a:t>
                      </a:r>
                      <a:r>
                        <a:rPr lang="en-US" sz="1200" dirty="0">
                          <a:latin typeface="Times New Roman"/>
                          <a:ea typeface="Times New Roman"/>
                        </a:rPr>
                        <a:t> </a:t>
                      </a:r>
                    </a:p>
                  </a:txBody>
                  <a:tcPr marL="68580" marR="68580" marT="0" marB="0"/>
                </a:tc>
                <a:tc>
                  <a:txBody>
                    <a:bodyPr/>
                    <a:lstStyle/>
                    <a:p>
                      <a:pPr marL="0" marR="0">
                        <a:spcBef>
                          <a:spcPts val="0"/>
                        </a:spcBef>
                        <a:spcAft>
                          <a:spcPts val="0"/>
                        </a:spcAft>
                      </a:pPr>
                      <a:r>
                        <a:rPr lang="en-US" sz="1200" dirty="0" err="1">
                          <a:latin typeface="Times New Roman"/>
                          <a:ea typeface="Times New Roman"/>
                        </a:rPr>
                        <a:t>Informatica</a:t>
                      </a:r>
                      <a:r>
                        <a:rPr lang="en-US" sz="1200" dirty="0">
                          <a:latin typeface="Times New Roman"/>
                          <a:ea typeface="Times New Roman"/>
                        </a:rPr>
                        <a:t>, </a:t>
                      </a:r>
                      <a:r>
                        <a:rPr lang="en-US" sz="1200" dirty="0" err="1">
                          <a:latin typeface="Times New Roman"/>
                          <a:ea typeface="Times New Roman"/>
                        </a:rPr>
                        <a:t>Matematica</a:t>
                      </a:r>
                      <a:r>
                        <a:rPr lang="en-US" sz="1200" dirty="0">
                          <a:latin typeface="Times New Roman"/>
                          <a:ea typeface="Times New Roman"/>
                        </a:rPr>
                        <a:t>, Lb. </a:t>
                      </a:r>
                      <a:r>
                        <a:rPr lang="en-US" sz="1200" dirty="0" err="1">
                          <a:latin typeface="Times New Roman"/>
                          <a:ea typeface="Times New Roman"/>
                        </a:rPr>
                        <a:t>engleza</a:t>
                      </a:r>
                      <a:r>
                        <a:rPr lang="en-US" sz="1200" dirty="0">
                          <a:latin typeface="Times New Roman"/>
                          <a:ea typeface="Times New Roman"/>
                        </a:rPr>
                        <a:t>, Lb. </a:t>
                      </a:r>
                      <a:r>
                        <a:rPr lang="en-US" sz="1200" dirty="0" err="1">
                          <a:latin typeface="Times New Roman"/>
                          <a:ea typeface="Times New Roman"/>
                        </a:rPr>
                        <a:t>romana</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07"/>
                  </a:ext>
                </a:extLst>
              </a:tr>
              <a:tr h="251387">
                <a:tc>
                  <a:txBody>
                    <a:bodyPr/>
                    <a:lstStyle/>
                    <a:p>
                      <a:pPr marL="0" marR="0">
                        <a:spcBef>
                          <a:spcPts val="0"/>
                        </a:spcBef>
                        <a:spcAft>
                          <a:spcPts val="0"/>
                        </a:spcAft>
                      </a:pPr>
                      <a:r>
                        <a:rPr lang="fr-FR" sz="1200">
                          <a:latin typeface="Times New Roman"/>
                          <a:ea typeface="Times New Roman"/>
                        </a:rPr>
                        <a:t>Intocmirea documentelor de raportare</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dirty="0" err="1">
                          <a:latin typeface="Times New Roman"/>
                          <a:ea typeface="Times New Roman"/>
                        </a:rPr>
                        <a:t>Pregatirea</a:t>
                      </a:r>
                      <a:r>
                        <a:rPr lang="fr-FR" sz="1200" dirty="0">
                          <a:latin typeface="Times New Roman"/>
                          <a:ea typeface="Times New Roman"/>
                        </a:rPr>
                        <a:t> </a:t>
                      </a:r>
                      <a:r>
                        <a:rPr lang="fr-FR" sz="1200" dirty="0" err="1">
                          <a:latin typeface="Times New Roman"/>
                          <a:ea typeface="Times New Roman"/>
                        </a:rPr>
                        <a:t>livrabilelor</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08"/>
                  </a:ext>
                </a:extLst>
              </a:tr>
              <a:tr h="251387">
                <a:tc>
                  <a:txBody>
                    <a:bodyPr/>
                    <a:lstStyle/>
                    <a:p>
                      <a:pPr marL="0" marR="0">
                        <a:spcBef>
                          <a:spcPts val="0"/>
                        </a:spcBef>
                        <a:spcAft>
                          <a:spcPts val="0"/>
                        </a:spcAft>
                      </a:pPr>
                      <a:r>
                        <a:rPr lang="fr-FR" sz="1200">
                          <a:latin typeface="Times New Roman"/>
                          <a:ea typeface="Times New Roman"/>
                        </a:rPr>
                        <a:t>Intalnire – echipa de lucru</a:t>
                      </a:r>
                      <a:endParaRPr lang="en-US" sz="1200">
                        <a:latin typeface="Times New Roman"/>
                        <a:ea typeface="Times New Roman"/>
                      </a:endParaRPr>
                    </a:p>
                    <a:p>
                      <a:pPr marL="0" marR="0">
                        <a:spcBef>
                          <a:spcPts val="0"/>
                        </a:spcBef>
                        <a:spcAft>
                          <a:spcPts val="0"/>
                        </a:spcAft>
                      </a:pPr>
                      <a:r>
                        <a:rPr lang="fr-FR" sz="1200">
                          <a:latin typeface="Times New Roman"/>
                          <a:ea typeface="Times New Roman"/>
                        </a:rPr>
                        <a:t>Program activități</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dirty="0" err="1">
                          <a:latin typeface="Times New Roman"/>
                          <a:ea typeface="Times New Roman"/>
                        </a:rPr>
                        <a:t>Elaborarea</a:t>
                      </a:r>
                      <a:r>
                        <a:rPr lang="fr-FR" sz="1200" dirty="0">
                          <a:latin typeface="Times New Roman"/>
                          <a:ea typeface="Times New Roman"/>
                        </a:rPr>
                        <a:t> </a:t>
                      </a:r>
                      <a:r>
                        <a:rPr lang="fr-FR" sz="1200" dirty="0" err="1">
                          <a:latin typeface="Times New Roman"/>
                          <a:ea typeface="Times New Roman"/>
                        </a:rPr>
                        <a:t>documentelor</a:t>
                      </a:r>
                      <a:r>
                        <a:rPr lang="fr-FR" sz="1200" dirty="0">
                          <a:latin typeface="Times New Roman"/>
                          <a:ea typeface="Times New Roman"/>
                        </a:rPr>
                        <a:t> </a:t>
                      </a:r>
                      <a:r>
                        <a:rPr lang="fr-FR" sz="1200" dirty="0" err="1">
                          <a:latin typeface="Times New Roman"/>
                          <a:ea typeface="Times New Roman"/>
                        </a:rPr>
                        <a:t>necesare</a:t>
                      </a:r>
                      <a:r>
                        <a:rPr lang="fr-FR" sz="1200" dirty="0">
                          <a:latin typeface="Times New Roman"/>
                          <a:ea typeface="Times New Roman"/>
                        </a:rPr>
                        <a:t>, </a:t>
                      </a:r>
                      <a:r>
                        <a:rPr lang="fr-FR" sz="1200" dirty="0" err="1">
                          <a:latin typeface="Times New Roman"/>
                          <a:ea typeface="Times New Roman"/>
                        </a:rPr>
                        <a:t>stabilirea</a:t>
                      </a:r>
                      <a:r>
                        <a:rPr lang="fr-FR" sz="1200" dirty="0">
                          <a:latin typeface="Times New Roman"/>
                          <a:ea typeface="Times New Roman"/>
                        </a:rPr>
                        <a:t> </a:t>
                      </a:r>
                      <a:r>
                        <a:rPr lang="fr-FR" sz="1200" dirty="0" err="1">
                          <a:latin typeface="Times New Roman"/>
                          <a:ea typeface="Times New Roman"/>
                        </a:rPr>
                        <a:t>temelor</a:t>
                      </a:r>
                      <a:r>
                        <a:rPr lang="fr-FR" sz="1200" dirty="0">
                          <a:latin typeface="Times New Roman"/>
                          <a:ea typeface="Times New Roman"/>
                        </a:rPr>
                        <a:t> </a:t>
                      </a:r>
                      <a:r>
                        <a:rPr lang="fr-FR" sz="1200" dirty="0" err="1">
                          <a:latin typeface="Times New Roman"/>
                          <a:ea typeface="Times New Roman"/>
                        </a:rPr>
                        <a:t>aferente</a:t>
                      </a:r>
                      <a:r>
                        <a:rPr lang="fr-FR" sz="1200" dirty="0">
                          <a:latin typeface="Times New Roman"/>
                          <a:ea typeface="Times New Roman"/>
                        </a:rPr>
                        <a:t> </a:t>
                      </a:r>
                      <a:r>
                        <a:rPr lang="fr-FR" sz="1200" dirty="0" err="1">
                          <a:latin typeface="Times New Roman"/>
                          <a:ea typeface="Times New Roman"/>
                        </a:rPr>
                        <a:t>programului</a:t>
                      </a:r>
                      <a:r>
                        <a:rPr lang="fr-FR" sz="1200" dirty="0">
                          <a:latin typeface="Times New Roman"/>
                          <a:ea typeface="Times New Roman"/>
                        </a:rPr>
                        <a:t> de </a:t>
                      </a:r>
                      <a:r>
                        <a:rPr lang="fr-FR" sz="1200" dirty="0" err="1">
                          <a:latin typeface="Times New Roman"/>
                          <a:ea typeface="Times New Roman"/>
                        </a:rPr>
                        <a:t>lucru</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09"/>
                  </a:ext>
                </a:extLst>
              </a:tr>
              <a:tr h="251387">
                <a:tc>
                  <a:txBody>
                    <a:bodyPr/>
                    <a:lstStyle/>
                    <a:p>
                      <a:pPr marL="0" marR="0">
                        <a:spcBef>
                          <a:spcPts val="0"/>
                        </a:spcBef>
                        <a:spcAft>
                          <a:spcPts val="0"/>
                        </a:spcAft>
                        <a:tabLst>
                          <a:tab pos="1695450" algn="l"/>
                        </a:tabLst>
                      </a:pPr>
                      <a:r>
                        <a:rPr lang="en-US" sz="1200">
                          <a:latin typeface="Times New Roman"/>
                          <a:ea typeface="Times New Roman"/>
                        </a:rPr>
                        <a:t>5 Octombrie - “ Ziua Mondiala a Educatiei “</a:t>
                      </a:r>
                    </a:p>
                  </a:txBody>
                  <a:tcPr marL="68580" marR="68580" marT="0" marB="0"/>
                </a:tc>
                <a:tc>
                  <a:txBody>
                    <a:bodyPr/>
                    <a:lstStyle/>
                    <a:p>
                      <a:pPr marL="0" marR="0">
                        <a:spcBef>
                          <a:spcPts val="0"/>
                        </a:spcBef>
                        <a:spcAft>
                          <a:spcPts val="0"/>
                        </a:spcAft>
                      </a:pPr>
                      <a:r>
                        <a:rPr lang="en-US" sz="1200" dirty="0">
                          <a:latin typeface="Times New Roman"/>
                          <a:ea typeface="Times New Roman"/>
                        </a:rPr>
                        <a:t> </a:t>
                      </a:r>
                      <a:r>
                        <a:rPr lang="en-US" sz="1200" dirty="0" err="1">
                          <a:latin typeface="Times New Roman"/>
                          <a:ea typeface="Times New Roman"/>
                        </a:rPr>
                        <a:t>Materiale</a:t>
                      </a:r>
                      <a:r>
                        <a:rPr lang="en-US" sz="1200" dirty="0">
                          <a:latin typeface="Times New Roman"/>
                          <a:ea typeface="Times New Roman"/>
                        </a:rPr>
                        <a:t> informative (</a:t>
                      </a:r>
                      <a:r>
                        <a:rPr lang="en-US" sz="1200" dirty="0" err="1">
                          <a:latin typeface="Times New Roman"/>
                          <a:ea typeface="Times New Roman"/>
                        </a:rPr>
                        <a:t>ppt</a:t>
                      </a:r>
                      <a:r>
                        <a:rPr lang="en-US" sz="1200" dirty="0">
                          <a:latin typeface="Times New Roman"/>
                          <a:ea typeface="Times New Roman"/>
                        </a:rPr>
                        <a:t>, </a:t>
                      </a:r>
                      <a:r>
                        <a:rPr lang="en-US" sz="1200" dirty="0" err="1">
                          <a:latin typeface="Times New Roman"/>
                          <a:ea typeface="Times New Roman"/>
                        </a:rPr>
                        <a:t>pdf</a:t>
                      </a:r>
                      <a:r>
                        <a:rPr lang="en-US" sz="1200" dirty="0">
                          <a:latin typeface="Times New Roman"/>
                          <a:ea typeface="Times New Roman"/>
                        </a:rPr>
                        <a:t>, </a:t>
                      </a:r>
                      <a:r>
                        <a:rPr lang="en-US" sz="1200" dirty="0" err="1">
                          <a:latin typeface="Times New Roman"/>
                          <a:ea typeface="Times New Roman"/>
                        </a:rPr>
                        <a:t>clipuri</a:t>
                      </a:r>
                      <a:r>
                        <a:rPr lang="en-US" sz="1200" dirty="0">
                          <a:latin typeface="Times New Roman"/>
                          <a:ea typeface="Times New Roman"/>
                        </a:rPr>
                        <a:t> video)</a:t>
                      </a:r>
                    </a:p>
                    <a:p>
                      <a:pPr marL="0" marR="0">
                        <a:spcBef>
                          <a:spcPts val="0"/>
                        </a:spcBef>
                        <a:spcAft>
                          <a:spcPts val="0"/>
                        </a:spcAft>
                      </a:pPr>
                      <a:r>
                        <a:rPr lang="en-US" sz="1200" dirty="0" err="1">
                          <a:latin typeface="Times New Roman"/>
                          <a:ea typeface="Times New Roman"/>
                        </a:rPr>
                        <a:t>Materiale</a:t>
                      </a:r>
                      <a:r>
                        <a:rPr lang="en-US" sz="1200" dirty="0">
                          <a:latin typeface="Times New Roman"/>
                          <a:ea typeface="Times New Roman"/>
                        </a:rPr>
                        <a:t> ale </a:t>
                      </a:r>
                      <a:r>
                        <a:rPr lang="en-US" sz="1200" dirty="0" err="1">
                          <a:latin typeface="Times New Roman"/>
                          <a:ea typeface="Times New Roman"/>
                        </a:rPr>
                        <a:t>elevilor</a:t>
                      </a:r>
                      <a:r>
                        <a:rPr lang="en-US" sz="1200" dirty="0">
                          <a:latin typeface="Times New Roman"/>
                          <a:ea typeface="Times New Roman"/>
                        </a:rPr>
                        <a:t>: </a:t>
                      </a:r>
                      <a:r>
                        <a:rPr lang="en-US" sz="1200" dirty="0" err="1">
                          <a:latin typeface="Times New Roman"/>
                          <a:ea typeface="Times New Roman"/>
                        </a:rPr>
                        <a:t>fise</a:t>
                      </a:r>
                      <a:r>
                        <a:rPr lang="en-US" sz="1200" dirty="0">
                          <a:latin typeface="Times New Roman"/>
                          <a:ea typeface="Times New Roman"/>
                        </a:rPr>
                        <a:t>, </a:t>
                      </a:r>
                      <a:r>
                        <a:rPr lang="en-US" sz="1200" dirty="0" err="1">
                          <a:latin typeface="Times New Roman"/>
                          <a:ea typeface="Times New Roman"/>
                        </a:rPr>
                        <a:t>desene</a:t>
                      </a:r>
                      <a:r>
                        <a:rPr lang="en-US" sz="1200" dirty="0">
                          <a:latin typeface="Times New Roman"/>
                          <a:ea typeface="Times New Roman"/>
                        </a:rPr>
                        <a:t>, </a:t>
                      </a:r>
                      <a:r>
                        <a:rPr lang="en-US" sz="1200" dirty="0" err="1">
                          <a:latin typeface="Times New Roman"/>
                          <a:ea typeface="Times New Roman"/>
                        </a:rPr>
                        <a:t>mesaje</a:t>
                      </a:r>
                      <a:r>
                        <a:rPr lang="en-US" sz="1200" dirty="0">
                          <a:latin typeface="Times New Roman"/>
                          <a:ea typeface="Times New Roman"/>
                        </a:rPr>
                        <a:t> informative (</a:t>
                      </a:r>
                      <a:r>
                        <a:rPr lang="en-US" sz="1200" dirty="0" err="1">
                          <a:latin typeface="Times New Roman"/>
                          <a:ea typeface="Times New Roman"/>
                        </a:rPr>
                        <a:t>imagini</a:t>
                      </a:r>
                      <a:r>
                        <a:rPr lang="en-US" sz="1200" dirty="0">
                          <a:latin typeface="Times New Roman"/>
                          <a:ea typeface="Times New Roman"/>
                        </a:rPr>
                        <a:t>/</a:t>
                      </a:r>
                      <a:r>
                        <a:rPr lang="en-US" sz="1200" dirty="0" err="1">
                          <a:latin typeface="Times New Roman"/>
                          <a:ea typeface="Times New Roman"/>
                        </a:rPr>
                        <a:t>poze</a:t>
                      </a:r>
                      <a:r>
                        <a:rPr lang="en-US" sz="1200" dirty="0">
                          <a:latin typeface="Times New Roman"/>
                          <a:ea typeface="Times New Roman"/>
                        </a:rPr>
                        <a:t>/capture de </a:t>
                      </a:r>
                      <a:r>
                        <a:rPr lang="en-US" sz="1200" dirty="0" err="1">
                          <a:latin typeface="Times New Roman"/>
                          <a:ea typeface="Times New Roman"/>
                        </a:rPr>
                        <a:t>ecran</a:t>
                      </a:r>
                      <a:r>
                        <a:rPr lang="en-US" sz="1200" dirty="0">
                          <a:latin typeface="Times New Roman"/>
                          <a:ea typeface="Times New Roman"/>
                        </a:rPr>
                        <a:t>)</a:t>
                      </a:r>
                    </a:p>
                  </a:txBody>
                  <a:tcPr marL="68580" marR="68580" marT="0" marB="0"/>
                </a:tc>
                <a:extLst>
                  <a:ext uri="{0D108BD9-81ED-4DB2-BD59-A6C34878D82A}">
                    <a16:rowId xmlns:a16="http://schemas.microsoft.com/office/drawing/2014/main" val="10010"/>
                  </a:ext>
                </a:extLst>
              </a:tr>
              <a:tr h="251387">
                <a:tc>
                  <a:txBody>
                    <a:bodyPr/>
                    <a:lstStyle/>
                    <a:p>
                      <a:pPr marL="0" marR="0">
                        <a:spcBef>
                          <a:spcPts val="0"/>
                        </a:spcBef>
                        <a:spcAft>
                          <a:spcPts val="0"/>
                        </a:spcAft>
                      </a:pPr>
                      <a:r>
                        <a:rPr lang="en-US" sz="1200">
                          <a:latin typeface="Times New Roman"/>
                          <a:ea typeface="Times New Roman"/>
                        </a:rPr>
                        <a:t>Sprijinirea elevilor in vederea realizarii temelor- tote disciplinele scolare </a:t>
                      </a:r>
                    </a:p>
                  </a:txBody>
                  <a:tcPr marL="68580" marR="68580" marT="0" marB="0"/>
                </a:tc>
                <a:tc>
                  <a:txBody>
                    <a:bodyPr/>
                    <a:lstStyle/>
                    <a:p>
                      <a:pPr marL="0" marR="0">
                        <a:spcBef>
                          <a:spcPts val="0"/>
                        </a:spcBef>
                        <a:spcAft>
                          <a:spcPts val="0"/>
                        </a:spcAft>
                      </a:pPr>
                      <a:r>
                        <a:rPr lang="en-US" sz="1200" dirty="0" err="1">
                          <a:latin typeface="Times New Roman"/>
                          <a:ea typeface="Times New Roman"/>
                        </a:rPr>
                        <a:t>Manuale</a:t>
                      </a:r>
                      <a:r>
                        <a:rPr lang="en-US" sz="1200" dirty="0">
                          <a:latin typeface="Times New Roman"/>
                          <a:ea typeface="Times New Roman"/>
                        </a:rPr>
                        <a:t> </a:t>
                      </a:r>
                      <a:r>
                        <a:rPr lang="en-US" sz="1200" dirty="0" err="1">
                          <a:latin typeface="Times New Roman"/>
                          <a:ea typeface="Times New Roman"/>
                        </a:rPr>
                        <a:t>Digitale</a:t>
                      </a:r>
                      <a:r>
                        <a:rPr lang="en-US" sz="1200" dirty="0">
                          <a:latin typeface="Times New Roman"/>
                          <a:ea typeface="Times New Roman"/>
                        </a:rPr>
                        <a:t>, </a:t>
                      </a:r>
                      <a:r>
                        <a:rPr lang="en-US" sz="1200" dirty="0" err="1">
                          <a:latin typeface="Times New Roman"/>
                          <a:ea typeface="Times New Roman"/>
                        </a:rPr>
                        <a:t>Fise</a:t>
                      </a:r>
                      <a:r>
                        <a:rPr lang="en-US" sz="1200" dirty="0">
                          <a:latin typeface="Times New Roman"/>
                          <a:ea typeface="Times New Roman"/>
                        </a:rPr>
                        <a:t> de </a:t>
                      </a:r>
                      <a:r>
                        <a:rPr lang="en-US" sz="1200" dirty="0" err="1">
                          <a:latin typeface="Times New Roman"/>
                          <a:ea typeface="Times New Roman"/>
                        </a:rPr>
                        <a:t>lucru</a:t>
                      </a:r>
                      <a:r>
                        <a:rPr lang="en-US" sz="1200" dirty="0">
                          <a:latin typeface="Times New Roman"/>
                          <a:ea typeface="Times New Roman"/>
                        </a:rPr>
                        <a:t>(Word ),Google </a:t>
                      </a:r>
                      <a:r>
                        <a:rPr lang="en-US" sz="1200" dirty="0" err="1">
                          <a:latin typeface="Times New Roman"/>
                          <a:ea typeface="Times New Roman"/>
                        </a:rPr>
                        <a:t>Meet,Google</a:t>
                      </a:r>
                      <a:r>
                        <a:rPr lang="en-US" sz="1200" dirty="0">
                          <a:latin typeface="Times New Roman"/>
                          <a:ea typeface="Times New Roman"/>
                        </a:rPr>
                        <a:t> </a:t>
                      </a:r>
                      <a:r>
                        <a:rPr lang="en-US" sz="1200" dirty="0" err="1">
                          <a:latin typeface="Times New Roman"/>
                          <a:ea typeface="Times New Roman"/>
                        </a:rPr>
                        <a:t>Classroom,Zoom</a:t>
                      </a:r>
                      <a:r>
                        <a:rPr lang="en-US" sz="1200" dirty="0">
                          <a:latin typeface="Times New Roman"/>
                          <a:ea typeface="Times New Roman"/>
                        </a:rPr>
                        <a:t>.</a:t>
                      </a:r>
                    </a:p>
                  </a:txBody>
                  <a:tcPr marL="68580" marR="68580" marT="0" marB="0"/>
                </a:tc>
                <a:extLst>
                  <a:ext uri="{0D108BD9-81ED-4DB2-BD59-A6C34878D82A}">
                    <a16:rowId xmlns:a16="http://schemas.microsoft.com/office/drawing/2014/main" val="10011"/>
                  </a:ext>
                </a:extLst>
              </a:tr>
            </a:tbl>
          </a:graphicData>
        </a:graphic>
      </p:graphicFrame>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 A</a:t>
            </a:r>
            <a:r>
              <a:rPr lang="ro-RO" dirty="0" err="1" smtClean="0"/>
              <a:t>ctivitati</a:t>
            </a:r>
            <a:r>
              <a:rPr lang="ro-RO" dirty="0" smtClean="0"/>
              <a:t> </a:t>
            </a:r>
            <a:r>
              <a:rPr lang="en-US" dirty="0" err="1" smtClean="0"/>
              <a:t>desfasurate</a:t>
            </a:r>
            <a:r>
              <a:rPr lang="en-US" dirty="0" smtClean="0"/>
              <a:t> </a:t>
            </a:r>
            <a:r>
              <a:rPr lang="ro-RO" dirty="0" smtClean="0"/>
              <a:t>in</a:t>
            </a:r>
            <a:r>
              <a:rPr lang="en-US" dirty="0" smtClean="0"/>
              <a:t> </a:t>
            </a:r>
            <a:r>
              <a:rPr lang="en-US" dirty="0" err="1" smtClean="0"/>
              <a:t>cadrul</a:t>
            </a:r>
            <a:r>
              <a:rPr lang="ro-RO" dirty="0" smtClean="0"/>
              <a:t> proiectul</a:t>
            </a:r>
            <a:r>
              <a:rPr lang="en-US" dirty="0" err="1" smtClean="0"/>
              <a:t>ui</a:t>
            </a:r>
            <a:r>
              <a:rPr lang="en-US" dirty="0" smtClean="0"/>
              <a:t> </a:t>
            </a:r>
            <a:r>
              <a:rPr lang="ro-RO" dirty="0" smtClean="0"/>
              <a:t>106178 </a:t>
            </a:r>
            <a:r>
              <a:rPr lang="en-US" dirty="0" smtClean="0"/>
              <a:t/>
            </a:r>
            <a:br>
              <a:rPr lang="en-US" dirty="0" smtClean="0"/>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4877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1387">
                <a:tc>
                  <a:txBody>
                    <a:bodyPr/>
                    <a:lstStyle/>
                    <a:p>
                      <a:pPr marL="0" marR="0" algn="ctr">
                        <a:spcBef>
                          <a:spcPts val="0"/>
                        </a:spcBef>
                        <a:spcAft>
                          <a:spcPts val="0"/>
                        </a:spcAft>
                      </a:pPr>
                      <a:r>
                        <a:rPr lang="en-US" sz="1200" b="1" dirty="0" err="1">
                          <a:latin typeface="Times New Roman"/>
                          <a:ea typeface="Times New Roman"/>
                        </a:rPr>
                        <a:t>Tema</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b="1">
                          <a:latin typeface="Times New Roman"/>
                          <a:ea typeface="Times New Roman"/>
                        </a:rPr>
                        <a:t>Modalitati de organizare/desfasurare</a:t>
                      </a:r>
                      <a:endParaRPr lang="en-US" sz="1200">
                        <a:latin typeface="Times New Roman"/>
                        <a:ea typeface="Times New Roman"/>
                      </a:endParaRPr>
                    </a:p>
                  </a:txBody>
                  <a:tcPr marL="68580" marR="68580" marT="0" marB="0"/>
                </a:tc>
                <a:extLst>
                  <a:ext uri="{0D108BD9-81ED-4DB2-BD59-A6C34878D82A}">
                    <a16:rowId xmlns:a16="http://schemas.microsoft.com/office/drawing/2014/main" val="10000"/>
                  </a:ext>
                </a:extLst>
              </a:tr>
              <a:tr h="251387">
                <a:tc>
                  <a:txBody>
                    <a:bodyPr/>
                    <a:lstStyle/>
                    <a:p>
                      <a:pPr marL="0" marR="0">
                        <a:spcBef>
                          <a:spcPts val="0"/>
                        </a:spcBef>
                        <a:spcAft>
                          <a:spcPts val="0"/>
                        </a:spcAft>
                      </a:pPr>
                      <a:r>
                        <a:rPr lang="en-US" sz="1200" dirty="0" err="1">
                          <a:latin typeface="Times New Roman"/>
                          <a:ea typeface="Times New Roman"/>
                        </a:rPr>
                        <a:t>Culorile</a:t>
                      </a:r>
                      <a:r>
                        <a:rPr lang="en-US" sz="1200" dirty="0">
                          <a:latin typeface="Times New Roman"/>
                          <a:ea typeface="Times New Roman"/>
                        </a:rPr>
                        <a:t> </a:t>
                      </a:r>
                      <a:r>
                        <a:rPr lang="en-US" sz="1200" dirty="0" err="1">
                          <a:latin typeface="Times New Roman"/>
                          <a:ea typeface="Times New Roman"/>
                        </a:rPr>
                        <a:t>toamnei</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en-US" sz="1200">
                          <a:latin typeface="Times New Roman"/>
                          <a:ea typeface="Times New Roman"/>
                        </a:rPr>
                        <a:t>Concurs de creatii literare, desene, obiecte reprezentative(imagini, poze, capturi de ecran)</a:t>
                      </a:r>
                    </a:p>
                  </a:txBody>
                  <a:tcPr marL="68580" marR="68580" marT="0" marB="0"/>
                </a:tc>
                <a:extLst>
                  <a:ext uri="{0D108BD9-81ED-4DB2-BD59-A6C34878D82A}">
                    <a16:rowId xmlns:a16="http://schemas.microsoft.com/office/drawing/2014/main" val="10001"/>
                  </a:ext>
                </a:extLst>
              </a:tr>
              <a:tr h="251387">
                <a:tc>
                  <a:txBody>
                    <a:bodyPr/>
                    <a:lstStyle/>
                    <a:p>
                      <a:pPr marL="0" marR="0">
                        <a:spcBef>
                          <a:spcPts val="0"/>
                        </a:spcBef>
                        <a:spcAft>
                          <a:spcPts val="0"/>
                        </a:spcAft>
                      </a:pPr>
                      <a:r>
                        <a:rPr lang="fr-FR" sz="1200">
                          <a:latin typeface="Times New Roman"/>
                          <a:ea typeface="Times New Roman"/>
                        </a:rPr>
                        <a:t>Pregatire cu elevii in vederea imbunatatirii rezultatelor scolare</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200">
                          <a:latin typeface="Times New Roman"/>
                          <a:ea typeface="Times New Roman"/>
                        </a:rPr>
                        <a:t>Limba si literatura romana, </a:t>
                      </a:r>
                    </a:p>
                    <a:p>
                      <a:pPr marL="0" marR="0">
                        <a:spcBef>
                          <a:spcPts val="0"/>
                        </a:spcBef>
                        <a:spcAft>
                          <a:spcPts val="0"/>
                        </a:spcAft>
                      </a:pPr>
                      <a:r>
                        <a:rPr lang="en-US" sz="1200">
                          <a:latin typeface="Times New Roman"/>
                          <a:ea typeface="Times New Roman"/>
                        </a:rPr>
                        <a:t>Lb.Engleza,Geografie,</a:t>
                      </a:r>
                    </a:p>
                    <a:p>
                      <a:pPr marL="0" marR="0">
                        <a:spcBef>
                          <a:spcPts val="0"/>
                        </a:spcBef>
                        <a:spcAft>
                          <a:spcPts val="0"/>
                        </a:spcAft>
                      </a:pPr>
                      <a:r>
                        <a:rPr lang="fr-FR" sz="1200">
                          <a:latin typeface="Times New Roman"/>
                          <a:ea typeface="Times New Roman"/>
                        </a:rPr>
                        <a:t>Matematica</a:t>
                      </a:r>
                      <a:r>
                        <a:rPr lang="en-US" sz="1200">
                          <a:latin typeface="Times New Roman"/>
                          <a:ea typeface="Times New Roman"/>
                        </a:rPr>
                        <a:t>,etc- activitati interactive online -Zoom,Google Meet</a:t>
                      </a:r>
                    </a:p>
                  </a:txBody>
                  <a:tcPr marL="68580" marR="68580" marT="0" marB="0"/>
                </a:tc>
                <a:extLst>
                  <a:ext uri="{0D108BD9-81ED-4DB2-BD59-A6C34878D82A}">
                    <a16:rowId xmlns:a16="http://schemas.microsoft.com/office/drawing/2014/main" val="10002"/>
                  </a:ext>
                </a:extLst>
              </a:tr>
              <a:tr h="251387">
                <a:tc>
                  <a:txBody>
                    <a:bodyPr/>
                    <a:lstStyle/>
                    <a:p>
                      <a:pPr marL="0" marR="0">
                        <a:spcBef>
                          <a:spcPts val="0"/>
                        </a:spcBef>
                        <a:spcAft>
                          <a:spcPts val="0"/>
                        </a:spcAft>
                      </a:pPr>
                      <a:r>
                        <a:rPr lang="fr-FR" sz="1200">
                          <a:latin typeface="Times New Roman"/>
                          <a:ea typeface="Times New Roman"/>
                        </a:rPr>
                        <a:t>Pregatirea livrabilelor</a:t>
                      </a:r>
                      <a:endParaRPr lang="en-US" sz="1200">
                        <a:latin typeface="Times New Roman"/>
                        <a:ea typeface="Times New Roman"/>
                      </a:endParaRPr>
                    </a:p>
                  </a:txBody>
                  <a:tcPr marL="68580" marR="68580" marT="0" marB="0"/>
                </a:tc>
                <a:tc>
                  <a:txBody>
                    <a:bodyPr/>
                    <a:lstStyle/>
                    <a:p>
                      <a:pPr marL="0" marR="0">
                        <a:spcBef>
                          <a:spcPts val="0"/>
                        </a:spcBef>
                        <a:spcAft>
                          <a:spcPts val="0"/>
                        </a:spcAft>
                      </a:pPr>
                      <a:endParaRPr lang="fr-FR" sz="1200">
                        <a:latin typeface="Times New Roman"/>
                        <a:ea typeface="Times New Roman"/>
                      </a:endParaRPr>
                    </a:p>
                  </a:txBody>
                  <a:tcPr marL="68580" marR="68580" marT="0" marB="0"/>
                </a:tc>
                <a:extLst>
                  <a:ext uri="{0D108BD9-81ED-4DB2-BD59-A6C34878D82A}">
                    <a16:rowId xmlns:a16="http://schemas.microsoft.com/office/drawing/2014/main" val="10003"/>
                  </a:ext>
                </a:extLst>
              </a:tr>
              <a:tr h="251387">
                <a:tc>
                  <a:txBody>
                    <a:bodyPr/>
                    <a:lstStyle/>
                    <a:p>
                      <a:pPr marL="0" marR="0">
                        <a:spcBef>
                          <a:spcPts val="0"/>
                        </a:spcBef>
                        <a:spcAft>
                          <a:spcPts val="0"/>
                        </a:spcAft>
                      </a:pPr>
                      <a:r>
                        <a:rPr lang="en-US" sz="1200">
                          <a:latin typeface="Times New Roman"/>
                          <a:ea typeface="Times New Roman"/>
                        </a:rPr>
                        <a:t>Culorile toamnei</a:t>
                      </a:r>
                    </a:p>
                  </a:txBody>
                  <a:tcPr marL="68580" marR="68580" marT="0" marB="0"/>
                </a:tc>
                <a:tc>
                  <a:txBody>
                    <a:bodyPr/>
                    <a:lstStyle/>
                    <a:p>
                      <a:pPr marL="0" marR="0">
                        <a:spcBef>
                          <a:spcPts val="0"/>
                        </a:spcBef>
                        <a:spcAft>
                          <a:spcPts val="0"/>
                        </a:spcAft>
                      </a:pPr>
                      <a:r>
                        <a:rPr lang="en-US" sz="1200">
                          <a:latin typeface="Times New Roman"/>
                          <a:ea typeface="Times New Roman"/>
                        </a:rPr>
                        <a:t>Concurs de creatii literare, desene, obiecte reprezentative(imagini, poze, capturi de ecran)</a:t>
                      </a:r>
                    </a:p>
                  </a:txBody>
                  <a:tcPr marL="68580" marR="68580" marT="0" marB="0"/>
                </a:tc>
                <a:extLst>
                  <a:ext uri="{0D108BD9-81ED-4DB2-BD59-A6C34878D82A}">
                    <a16:rowId xmlns:a16="http://schemas.microsoft.com/office/drawing/2014/main" val="10004"/>
                  </a:ext>
                </a:extLst>
              </a:tr>
              <a:tr h="251387">
                <a:tc>
                  <a:txBody>
                    <a:bodyPr/>
                    <a:lstStyle/>
                    <a:p>
                      <a:pPr marL="0" marR="0">
                        <a:spcBef>
                          <a:spcPts val="0"/>
                        </a:spcBef>
                        <a:spcAft>
                          <a:spcPts val="0"/>
                        </a:spcAft>
                      </a:pPr>
                      <a:r>
                        <a:rPr lang="fr-FR" sz="1200">
                          <a:latin typeface="Times New Roman"/>
                          <a:ea typeface="Times New Roman"/>
                        </a:rPr>
                        <a:t>Pregatire cu elevii in vederea imbunatatirii rezultatelor scolare</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en-US" sz="1200">
                          <a:latin typeface="Times New Roman"/>
                          <a:ea typeface="Times New Roman"/>
                        </a:rPr>
                        <a:t>Limba si literatura romana, </a:t>
                      </a:r>
                    </a:p>
                    <a:p>
                      <a:pPr marL="0" marR="0">
                        <a:spcBef>
                          <a:spcPts val="0"/>
                        </a:spcBef>
                        <a:spcAft>
                          <a:spcPts val="0"/>
                        </a:spcAft>
                      </a:pPr>
                      <a:r>
                        <a:rPr lang="en-US" sz="1200">
                          <a:latin typeface="Times New Roman"/>
                          <a:ea typeface="Times New Roman"/>
                        </a:rPr>
                        <a:t>Lb.Engleza,Geografie,</a:t>
                      </a:r>
                    </a:p>
                    <a:p>
                      <a:pPr marL="0" marR="0">
                        <a:spcBef>
                          <a:spcPts val="0"/>
                        </a:spcBef>
                        <a:spcAft>
                          <a:spcPts val="0"/>
                        </a:spcAft>
                      </a:pPr>
                      <a:r>
                        <a:rPr lang="fr-FR" sz="1200">
                          <a:latin typeface="Times New Roman"/>
                          <a:ea typeface="Times New Roman"/>
                        </a:rPr>
                        <a:t>Matematica</a:t>
                      </a:r>
                      <a:r>
                        <a:rPr lang="en-US" sz="1200">
                          <a:latin typeface="Times New Roman"/>
                          <a:ea typeface="Times New Roman"/>
                        </a:rPr>
                        <a:t>,etc- activitati interactive online -Zoom,Google Meet</a:t>
                      </a:r>
                    </a:p>
                  </a:txBody>
                  <a:tcPr marL="68580" marR="68580" marT="0" marB="0"/>
                </a:tc>
                <a:extLst>
                  <a:ext uri="{0D108BD9-81ED-4DB2-BD59-A6C34878D82A}">
                    <a16:rowId xmlns:a16="http://schemas.microsoft.com/office/drawing/2014/main" val="10005"/>
                  </a:ext>
                </a:extLst>
              </a:tr>
              <a:tr h="251387">
                <a:tc>
                  <a:txBody>
                    <a:bodyPr/>
                    <a:lstStyle/>
                    <a:p>
                      <a:pPr marL="0" marR="0">
                        <a:spcBef>
                          <a:spcPts val="0"/>
                        </a:spcBef>
                        <a:spcAft>
                          <a:spcPts val="0"/>
                        </a:spcAft>
                      </a:pPr>
                      <a:r>
                        <a:rPr lang="fr-FR" sz="1200">
                          <a:latin typeface="Times New Roman"/>
                          <a:ea typeface="Times New Roman"/>
                        </a:rPr>
                        <a:t>Pregatirea livrabilelor</a:t>
                      </a:r>
                      <a:endParaRPr lang="en-US" sz="1200">
                        <a:latin typeface="Times New Roman"/>
                        <a:ea typeface="Times New Roman"/>
                      </a:endParaRPr>
                    </a:p>
                  </a:txBody>
                  <a:tcPr marL="68580" marR="68580" marT="0" marB="0"/>
                </a:tc>
                <a:tc>
                  <a:txBody>
                    <a:bodyPr/>
                    <a:lstStyle/>
                    <a:p>
                      <a:pPr marL="0" marR="0">
                        <a:spcBef>
                          <a:spcPts val="0"/>
                        </a:spcBef>
                        <a:spcAft>
                          <a:spcPts val="0"/>
                        </a:spcAft>
                      </a:pPr>
                      <a:endParaRPr lang="fr-FR" sz="1200">
                        <a:latin typeface="Times New Roman"/>
                        <a:ea typeface="Times New Roman"/>
                      </a:endParaRPr>
                    </a:p>
                  </a:txBody>
                  <a:tcPr marL="68580" marR="68580" marT="0" marB="0"/>
                </a:tc>
                <a:extLst>
                  <a:ext uri="{0D108BD9-81ED-4DB2-BD59-A6C34878D82A}">
                    <a16:rowId xmlns:a16="http://schemas.microsoft.com/office/drawing/2014/main" val="10006"/>
                  </a:ext>
                </a:extLst>
              </a:tr>
              <a:tr h="623302">
                <a:tc>
                  <a:txBody>
                    <a:bodyPr/>
                    <a:lstStyle/>
                    <a:p>
                      <a:pPr marL="0" marR="0">
                        <a:spcBef>
                          <a:spcPts val="0"/>
                        </a:spcBef>
                        <a:spcAft>
                          <a:spcPts val="0"/>
                        </a:spcAft>
                      </a:pPr>
                      <a:r>
                        <a:rPr lang="fr-FR" sz="1200" dirty="0">
                          <a:latin typeface="Times New Roman"/>
                          <a:ea typeface="Times New Roman"/>
                        </a:rPr>
                        <a:t>E </a:t>
                      </a:r>
                      <a:r>
                        <a:rPr lang="fr-FR" sz="1200" dirty="0" err="1">
                          <a:latin typeface="Times New Roman"/>
                          <a:ea typeface="Times New Roman"/>
                        </a:rPr>
                        <a:t>vremea</a:t>
                      </a:r>
                      <a:r>
                        <a:rPr lang="fr-FR" sz="1200" dirty="0">
                          <a:latin typeface="Times New Roman"/>
                          <a:ea typeface="Times New Roman"/>
                        </a:rPr>
                        <a:t> </a:t>
                      </a:r>
                      <a:r>
                        <a:rPr lang="fr-FR" sz="1200" dirty="0" err="1">
                          <a:latin typeface="Times New Roman"/>
                          <a:ea typeface="Times New Roman"/>
                        </a:rPr>
                        <a:t>colindelor</a:t>
                      </a:r>
                      <a:endParaRPr lang="en-US" sz="1200" dirty="0">
                        <a:latin typeface="Times New Roman"/>
                        <a:ea typeface="Times New Roman"/>
                      </a:endParaRPr>
                    </a:p>
                  </a:txBody>
                  <a:tcPr marL="68580" marR="68580" marT="0" marB="0"/>
                </a:tc>
                <a:tc>
                  <a:txBody>
                    <a:bodyPr/>
                    <a:lstStyle/>
                    <a:p>
                      <a:pPr marL="0" marR="0">
                        <a:spcBef>
                          <a:spcPts val="0"/>
                        </a:spcBef>
                        <a:spcAft>
                          <a:spcPts val="0"/>
                        </a:spcAft>
                        <a:tabLst>
                          <a:tab pos="2017395" algn="ctr"/>
                        </a:tabLst>
                      </a:pPr>
                      <a:r>
                        <a:rPr lang="fr-FR" sz="1200">
                          <a:latin typeface="Times New Roman"/>
                          <a:ea typeface="Times New Roman"/>
                        </a:rPr>
                        <a:t>Activitate cu caracter practic, educativ, presupune:</a:t>
                      </a:r>
                      <a:endParaRPr lang="en-US" sz="1200">
                        <a:latin typeface="Times New Roman"/>
                        <a:ea typeface="Times New Roman"/>
                      </a:endParaRPr>
                    </a:p>
                    <a:p>
                      <a:pPr marL="0" marR="0">
                        <a:spcBef>
                          <a:spcPts val="0"/>
                        </a:spcBef>
                        <a:spcAft>
                          <a:spcPts val="0"/>
                        </a:spcAft>
                        <a:tabLst>
                          <a:tab pos="2017395" algn="ctr"/>
                        </a:tabLst>
                      </a:pPr>
                      <a:r>
                        <a:rPr lang="fr-FR" sz="1200">
                          <a:latin typeface="Times New Roman"/>
                          <a:ea typeface="Times New Roman"/>
                        </a:rPr>
                        <a:t>Pictura pe globulete; Impodobirea bradului</a:t>
                      </a:r>
                      <a:r>
                        <a:rPr lang="en-US" sz="1200">
                          <a:latin typeface="Times New Roman"/>
                          <a:ea typeface="Times New Roman"/>
                        </a:rPr>
                        <a:t>,decoratiuni hand made pentru Craciun,etc </a:t>
                      </a:r>
                    </a:p>
                    <a:p>
                      <a:pPr marL="342900" marR="0" lvl="0" indent="-342900">
                        <a:spcBef>
                          <a:spcPts val="0"/>
                        </a:spcBef>
                        <a:spcAft>
                          <a:spcPts val="0"/>
                        </a:spcAft>
                        <a:buFont typeface="Times New Roman"/>
                        <a:buChar char="-"/>
                        <a:tabLst>
                          <a:tab pos="2017395" algn="ctr"/>
                        </a:tabLst>
                      </a:pPr>
                      <a:r>
                        <a:rPr lang="fr-FR" sz="1200">
                          <a:latin typeface="Times New Roman"/>
                          <a:ea typeface="Times New Roman"/>
                        </a:rPr>
                        <a:t>Auditie muzicala (colinde).</a:t>
                      </a:r>
                      <a:endParaRPr lang="en-US" sz="1200">
                        <a:latin typeface="Times New Roman"/>
                        <a:ea typeface="Times New Roman"/>
                      </a:endParaRPr>
                    </a:p>
                    <a:p>
                      <a:pPr marL="342900" marR="0" lvl="0" indent="-342900">
                        <a:spcBef>
                          <a:spcPts val="0"/>
                        </a:spcBef>
                        <a:spcAft>
                          <a:spcPts val="0"/>
                        </a:spcAft>
                        <a:buFont typeface="Times New Roman"/>
                        <a:buChar char="-"/>
                        <a:tabLst>
                          <a:tab pos="2017395" algn="ctr"/>
                        </a:tabLst>
                      </a:pPr>
                      <a:r>
                        <a:rPr lang="fr-FR" sz="1200" u="sng">
                          <a:solidFill>
                            <a:srgbClr val="0000FF"/>
                          </a:solidFill>
                          <a:latin typeface="Times New Roman"/>
                          <a:ea typeface="Times New Roman"/>
                          <a:hlinkClick r:id="rId2"/>
                        </a:rPr>
                        <a:t>https://www.youtube.com/watch?v=zqXxVwgN55c</a:t>
                      </a:r>
                      <a:r>
                        <a:rPr lang="en-US" sz="1200" u="sng">
                          <a:solidFill>
                            <a:srgbClr val="0000FF"/>
                          </a:solidFill>
                          <a:latin typeface="Times New Roman"/>
                          <a:ea typeface="Times New Roman"/>
                          <a:hlinkClick r:id="rId2"/>
                        </a:rPr>
                        <a:t>:</a:t>
                      </a:r>
                      <a:r>
                        <a:rPr lang="en-US" sz="1200">
                          <a:latin typeface="Times New Roman"/>
                          <a:ea typeface="Times New Roman"/>
                        </a:rPr>
                        <a:t> Zoom </a:t>
                      </a:r>
                    </a:p>
                  </a:txBody>
                  <a:tcPr marL="68580" marR="68580" marT="0" marB="0"/>
                </a:tc>
                <a:extLst>
                  <a:ext uri="{0D108BD9-81ED-4DB2-BD59-A6C34878D82A}">
                    <a16:rowId xmlns:a16="http://schemas.microsoft.com/office/drawing/2014/main" val="10007"/>
                  </a:ext>
                </a:extLst>
              </a:tr>
              <a:tr h="251387">
                <a:tc>
                  <a:txBody>
                    <a:bodyPr/>
                    <a:lstStyle/>
                    <a:p>
                      <a:pPr marL="0" marR="0">
                        <a:spcBef>
                          <a:spcPts val="0"/>
                        </a:spcBef>
                        <a:spcAft>
                          <a:spcPts val="0"/>
                        </a:spcAft>
                      </a:pPr>
                      <a:r>
                        <a:rPr lang="fr-FR" sz="1200">
                          <a:latin typeface="Times New Roman"/>
                          <a:ea typeface="Times New Roman"/>
                        </a:rPr>
                        <a:t>Vizionare film</a:t>
                      </a:r>
                      <a:r>
                        <a:rPr lang="en-US" sz="1200">
                          <a:latin typeface="Times New Roman"/>
                          <a:ea typeface="Times New Roman"/>
                        </a:rPr>
                        <a:t> -</a:t>
                      </a:r>
                    </a:p>
                  </a:txBody>
                  <a:tcPr marL="68580" marR="68580" marT="0" marB="0"/>
                </a:tc>
                <a:tc rowSpan="2">
                  <a:txBody>
                    <a:bodyPr/>
                    <a:lstStyle/>
                    <a:p>
                      <a:pPr marL="0" marR="0">
                        <a:spcBef>
                          <a:spcPts val="0"/>
                        </a:spcBef>
                        <a:spcAft>
                          <a:spcPts val="0"/>
                        </a:spcAft>
                      </a:pPr>
                      <a:r>
                        <a:rPr lang="en-US" sz="1200">
                          <a:latin typeface="Times New Roman"/>
                          <a:ea typeface="Times New Roman"/>
                        </a:rPr>
                        <a:t>, </a:t>
                      </a:r>
                    </a:p>
                    <a:p>
                      <a:pPr marL="0" marR="0">
                        <a:spcBef>
                          <a:spcPts val="0"/>
                        </a:spcBef>
                        <a:spcAft>
                          <a:spcPts val="0"/>
                        </a:spcAft>
                      </a:pPr>
                      <a:r>
                        <a:rPr lang="en-US" sz="1200">
                          <a:latin typeface="Times New Roman"/>
                          <a:ea typeface="Times New Roman"/>
                        </a:rPr>
                        <a:t>Spirtul Craciunului</a:t>
                      </a:r>
                      <a:r>
                        <a:rPr lang="en-US" sz="1200" b="1">
                          <a:latin typeface="Times New Roman"/>
                          <a:ea typeface="Times New Roman"/>
                        </a:rPr>
                        <a:t> /A Christmoose story</a:t>
                      </a:r>
                      <a:r>
                        <a:rPr lang="en-US" sz="1200">
                          <a:latin typeface="Times New Roman"/>
                          <a:ea typeface="Times New Roman"/>
                        </a:rPr>
                        <a:t> :</a:t>
                      </a:r>
                    </a:p>
                    <a:p>
                      <a:pPr marL="0" marR="0">
                        <a:spcBef>
                          <a:spcPts val="0"/>
                        </a:spcBef>
                        <a:spcAft>
                          <a:spcPts val="0"/>
                        </a:spcAft>
                      </a:pPr>
                      <a:r>
                        <a:rPr lang="en-US" sz="1200" u="sng">
                          <a:solidFill>
                            <a:srgbClr val="0000FF"/>
                          </a:solidFill>
                          <a:latin typeface="Times New Roman"/>
                          <a:ea typeface="Times New Roman"/>
                          <a:hlinkClick r:id="rId3"/>
                        </a:rPr>
                        <a:t>https://www.youtube.com/watch?v=h1kPFS2dM_k</a:t>
                      </a:r>
                      <a:r>
                        <a:rPr lang="en-US" sz="1200">
                          <a:latin typeface="Times New Roman"/>
                          <a:ea typeface="Times New Roman"/>
                        </a:rPr>
                        <a:t> :Zoom </a:t>
                      </a:r>
                    </a:p>
                  </a:txBody>
                  <a:tcPr marL="68580" marR="68580" marT="0" marB="0"/>
                </a:tc>
                <a:extLst>
                  <a:ext uri="{0D108BD9-81ED-4DB2-BD59-A6C34878D82A}">
                    <a16:rowId xmlns:a16="http://schemas.microsoft.com/office/drawing/2014/main" val="10008"/>
                  </a:ext>
                </a:extLst>
              </a:tr>
              <a:tr h="251387">
                <a:tc>
                  <a:txBody>
                    <a:bodyPr/>
                    <a:lstStyle/>
                    <a:p>
                      <a:pPr marL="0" marR="0">
                        <a:spcBef>
                          <a:spcPts val="0"/>
                        </a:spcBef>
                        <a:spcAft>
                          <a:spcPts val="0"/>
                        </a:spcAft>
                      </a:pPr>
                      <a:r>
                        <a:rPr lang="fr-FR" sz="1200">
                          <a:latin typeface="Times New Roman"/>
                          <a:ea typeface="Times New Roman"/>
                        </a:rPr>
                        <a:t>Discutii pe baza filmului vizionat</a:t>
                      </a:r>
                      <a:endParaRPr lang="en-US" sz="1200">
                        <a:latin typeface="Times New Roman"/>
                        <a:ea typeface="Times New Roman"/>
                      </a:endParaRPr>
                    </a:p>
                  </a:txBody>
                  <a:tcPr marL="68580" marR="68580" marT="0" marB="0"/>
                </a:tc>
                <a:tc vMerge="1">
                  <a:txBody>
                    <a:bodyPr/>
                    <a:lstStyle/>
                    <a:p>
                      <a:endParaRPr lang="en-US"/>
                    </a:p>
                  </a:txBody>
                  <a:tcPr/>
                </a:tc>
                <a:extLst>
                  <a:ext uri="{0D108BD9-81ED-4DB2-BD59-A6C34878D82A}">
                    <a16:rowId xmlns:a16="http://schemas.microsoft.com/office/drawing/2014/main" val="10009"/>
                  </a:ext>
                </a:extLst>
              </a:tr>
              <a:tr h="251387">
                <a:tc>
                  <a:txBody>
                    <a:bodyPr/>
                    <a:lstStyle/>
                    <a:p>
                      <a:pPr marL="0" marR="0">
                        <a:spcBef>
                          <a:spcPts val="0"/>
                        </a:spcBef>
                        <a:spcAft>
                          <a:spcPts val="0"/>
                        </a:spcAft>
                      </a:pPr>
                      <a:r>
                        <a:rPr lang="fr-FR" sz="1200">
                          <a:latin typeface="Times New Roman"/>
                          <a:ea typeface="Times New Roman"/>
                        </a:rPr>
                        <a:t>Intocmirea documentelor de raportare</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fr-FR" sz="1200" dirty="0" err="1">
                          <a:latin typeface="Times New Roman"/>
                          <a:ea typeface="Times New Roman"/>
                        </a:rPr>
                        <a:t>Pregatirea</a:t>
                      </a:r>
                      <a:r>
                        <a:rPr lang="fr-FR" sz="1200" dirty="0">
                          <a:latin typeface="Times New Roman"/>
                          <a:ea typeface="Times New Roman"/>
                        </a:rPr>
                        <a:t> </a:t>
                      </a:r>
                      <a:r>
                        <a:rPr lang="fr-FR" sz="1200" dirty="0" err="1">
                          <a:latin typeface="Times New Roman"/>
                          <a:ea typeface="Times New Roman"/>
                        </a:rPr>
                        <a:t>livrabilelor</a:t>
                      </a:r>
                      <a:endParaRPr lang="en-US" sz="1200" dirty="0">
                        <a:latin typeface="Times New Roman"/>
                        <a:ea typeface="Times New Roman"/>
                      </a:endParaRPr>
                    </a:p>
                  </a:txBody>
                  <a:tcPr marL="68580" marR="68580" marT="0" marB="0"/>
                </a:tc>
                <a:extLst>
                  <a:ext uri="{0D108BD9-81ED-4DB2-BD59-A6C34878D82A}">
                    <a16:rowId xmlns:a16="http://schemas.microsoft.com/office/drawing/2014/main" val="10010"/>
                  </a:ext>
                </a:extLst>
              </a:tr>
              <a:tr h="251387">
                <a:tc>
                  <a:txBody>
                    <a:bodyPr/>
                    <a:lstStyle/>
                    <a:p>
                      <a:pPr marL="0" marR="0">
                        <a:spcBef>
                          <a:spcPts val="0"/>
                        </a:spcBef>
                        <a:spcAft>
                          <a:spcPts val="0"/>
                        </a:spcAft>
                      </a:pPr>
                      <a:endParaRPr lang="en-US" sz="1200" dirty="0">
                        <a:latin typeface="Times New Roman"/>
                        <a:ea typeface="Times New Roman"/>
                      </a:endParaRPr>
                    </a:p>
                  </a:txBody>
                  <a:tcPr marL="68580" marR="68580" marT="0" marB="0"/>
                </a:tc>
                <a:tc>
                  <a:txBody>
                    <a:bodyPr/>
                    <a:lstStyle/>
                    <a:p>
                      <a:pPr marL="0" marR="0">
                        <a:spcBef>
                          <a:spcPts val="0"/>
                        </a:spcBef>
                        <a:spcAft>
                          <a:spcPts val="0"/>
                        </a:spcAft>
                      </a:pPr>
                      <a:endParaRPr lang="en-US" sz="1200" dirty="0">
                        <a:latin typeface="Times New Roman"/>
                        <a:ea typeface="Times New Roman"/>
                      </a:endParaRPr>
                    </a:p>
                  </a:txBody>
                  <a:tcPr marL="68580" marR="68580" marT="0" marB="0"/>
                </a:tc>
                <a:extLst>
                  <a:ext uri="{0D108BD9-81ED-4DB2-BD59-A6C34878D82A}">
                    <a16:rowId xmlns:a16="http://schemas.microsoft.com/office/drawing/2014/main" val="10011"/>
                  </a:ext>
                </a:extLst>
              </a:tr>
            </a:tbl>
          </a:graphicData>
        </a:graphic>
      </p:graphicFrame>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A</a:t>
            </a:r>
            <a:r>
              <a:rPr lang="ro-RO" dirty="0" err="1" smtClean="0"/>
              <a:t>ctivitati</a:t>
            </a:r>
            <a:r>
              <a:rPr lang="ro-RO" dirty="0" smtClean="0"/>
              <a:t> </a:t>
            </a:r>
            <a:r>
              <a:rPr lang="en-US" dirty="0" err="1" smtClean="0"/>
              <a:t>desfasurate</a:t>
            </a:r>
            <a:r>
              <a:rPr lang="en-US" dirty="0" smtClean="0"/>
              <a:t> </a:t>
            </a:r>
            <a:r>
              <a:rPr lang="ro-RO" dirty="0" smtClean="0"/>
              <a:t>in</a:t>
            </a:r>
            <a:r>
              <a:rPr lang="en-US" dirty="0" smtClean="0"/>
              <a:t> </a:t>
            </a:r>
            <a:r>
              <a:rPr lang="en-US" dirty="0" err="1" smtClean="0"/>
              <a:t>cadrul</a:t>
            </a:r>
            <a:r>
              <a:rPr lang="ro-RO" dirty="0" smtClean="0"/>
              <a:t> proiectul</a:t>
            </a:r>
            <a:r>
              <a:rPr lang="en-US" dirty="0" err="1" smtClean="0"/>
              <a:t>ui</a:t>
            </a:r>
            <a:r>
              <a:rPr lang="en-US" dirty="0" smtClean="0"/>
              <a:t> </a:t>
            </a:r>
            <a:r>
              <a:rPr lang="ro-RO" dirty="0" smtClean="0"/>
              <a:t>106178</a:t>
            </a:r>
            <a:r>
              <a:rPr lang="en-US" dirty="0" smtClean="0"/>
              <a:t/>
            </a:r>
            <a:br>
              <a:rPr lang="en-US" dirty="0" smtClean="0"/>
            </a:b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382000" cy="5257654"/>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251387">
                <a:tc>
                  <a:txBody>
                    <a:bodyPr/>
                    <a:lstStyle/>
                    <a:p>
                      <a:pPr marL="0" marR="0" algn="ctr">
                        <a:spcBef>
                          <a:spcPts val="0"/>
                        </a:spcBef>
                        <a:spcAft>
                          <a:spcPts val="0"/>
                        </a:spcAft>
                      </a:pPr>
                      <a:r>
                        <a:rPr lang="en-US" sz="1200" b="1" dirty="0" err="1">
                          <a:latin typeface="Times New Roman"/>
                          <a:ea typeface="Times New Roman"/>
                        </a:rPr>
                        <a:t>Tema</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b="1">
                          <a:latin typeface="Times New Roman"/>
                          <a:ea typeface="Times New Roman"/>
                        </a:rPr>
                        <a:t>Modalitati de organizare/desfasurare</a:t>
                      </a:r>
                      <a:endParaRPr lang="en-US" sz="1200">
                        <a:latin typeface="Times New Roman"/>
                        <a:ea typeface="Times New Roman"/>
                      </a:endParaRPr>
                    </a:p>
                  </a:txBody>
                  <a:tcPr marL="68580" marR="68580" marT="0" marB="0"/>
                </a:tc>
                <a:extLst>
                  <a:ext uri="{0D108BD9-81ED-4DB2-BD59-A6C34878D82A}">
                    <a16:rowId xmlns:a16="http://schemas.microsoft.com/office/drawing/2014/main" val="10000"/>
                  </a:ext>
                </a:extLst>
              </a:tr>
              <a:tr h="251387">
                <a:tc>
                  <a:txBody>
                    <a:bodyPr/>
                    <a:lstStyle/>
                    <a:p>
                      <a:pPr marL="0" marR="0">
                        <a:spcBef>
                          <a:spcPts val="0"/>
                        </a:spcBef>
                        <a:spcAft>
                          <a:spcPts val="0"/>
                        </a:spcAft>
                      </a:pPr>
                      <a:r>
                        <a:rPr lang="en-US" sz="1200" dirty="0">
                          <a:latin typeface="Times New Roman"/>
                          <a:ea typeface="Times New Roman"/>
                        </a:rPr>
                        <a:t>Program de </a:t>
                      </a:r>
                      <a:r>
                        <a:rPr lang="en-US" sz="1200" dirty="0" err="1">
                          <a:latin typeface="Times New Roman"/>
                          <a:ea typeface="Times New Roman"/>
                        </a:rPr>
                        <a:t>activitati</a:t>
                      </a:r>
                      <a:endParaRPr lang="en-US" sz="1200" dirty="0">
                        <a:latin typeface="Times New Roman"/>
                        <a:ea typeface="Times New Roman"/>
                      </a:endParaRPr>
                    </a:p>
                  </a:txBody>
                  <a:tcPr marL="68580" marR="68580" marT="0" marB="0"/>
                </a:tc>
                <a:tc>
                  <a:txBody>
                    <a:bodyPr/>
                    <a:lstStyle/>
                    <a:p>
                      <a:pPr marL="0" marR="0">
                        <a:spcBef>
                          <a:spcPts val="0"/>
                        </a:spcBef>
                        <a:spcAft>
                          <a:spcPts val="0"/>
                        </a:spcAft>
                      </a:pPr>
                      <a:r>
                        <a:rPr lang="en-US" sz="1200">
                          <a:latin typeface="Times New Roman"/>
                          <a:ea typeface="Times New Roman"/>
                        </a:rPr>
                        <a:t>Elaborarea programului de lucru si a  modului de derulare al activitatilor .</a:t>
                      </a:r>
                    </a:p>
                  </a:txBody>
                  <a:tcPr marL="68580" marR="68580" marT="0" marB="0"/>
                </a:tc>
                <a:extLst>
                  <a:ext uri="{0D108BD9-81ED-4DB2-BD59-A6C34878D82A}">
                    <a16:rowId xmlns:a16="http://schemas.microsoft.com/office/drawing/2014/main" val="10001"/>
                  </a:ext>
                </a:extLst>
              </a:tr>
              <a:tr h="251387">
                <a:tc>
                  <a:txBody>
                    <a:bodyPr/>
                    <a:lstStyle/>
                    <a:p>
                      <a:pPr marL="0" marR="0">
                        <a:spcBef>
                          <a:spcPts val="0"/>
                        </a:spcBef>
                        <a:spcAft>
                          <a:spcPts val="0"/>
                        </a:spcAft>
                      </a:pPr>
                      <a:r>
                        <a:rPr lang="it-IT" sz="1200">
                          <a:latin typeface="Times New Roman"/>
                          <a:ea typeface="Times New Roman"/>
                        </a:rPr>
                        <a:t>„Mihai Eminescu- Luceafaul poeziei romanesti “</a:t>
                      </a:r>
                      <a:endParaRPr lang="en-US" sz="1200">
                        <a:latin typeface="Times New Roman"/>
                        <a:ea typeface="Times New Roman"/>
                      </a:endParaRPr>
                    </a:p>
                  </a:txBody>
                  <a:tcPr marL="68580" marR="68580" marT="0" marB="0"/>
                </a:tc>
                <a:tc>
                  <a:txBody>
                    <a:bodyPr/>
                    <a:lstStyle/>
                    <a:p>
                      <a:pPr marL="0" marR="0">
                        <a:spcBef>
                          <a:spcPts val="0"/>
                        </a:spcBef>
                        <a:spcAft>
                          <a:spcPts val="0"/>
                        </a:spcAft>
                      </a:pPr>
                      <a:r>
                        <a:rPr lang="it-IT" sz="1200">
                          <a:latin typeface="Times New Roman"/>
                          <a:ea typeface="Times New Roman"/>
                        </a:rPr>
                        <a:t>- activitati online dedicate marelui poet  ;</a:t>
                      </a:r>
                      <a:endParaRPr lang="en-US" sz="1200">
                        <a:latin typeface="Times New Roman"/>
                        <a:ea typeface="Times New Roman"/>
                      </a:endParaRPr>
                    </a:p>
                    <a:p>
                      <a:pPr marL="76200" marR="0" indent="-76200">
                        <a:spcBef>
                          <a:spcPts val="0"/>
                        </a:spcBef>
                        <a:spcAft>
                          <a:spcPts val="0"/>
                        </a:spcAft>
                      </a:pPr>
                      <a:r>
                        <a:rPr lang="it-IT" sz="1200">
                          <a:latin typeface="Times New Roman"/>
                          <a:ea typeface="Times New Roman"/>
                        </a:rPr>
                        <a:t>- prezentari PPT -materiale informative despre viata si activitatea poetului</a:t>
                      </a:r>
                      <a:endParaRPr lang="en-US" sz="1200">
                        <a:latin typeface="Times New Roman"/>
                        <a:ea typeface="Times New Roman"/>
                      </a:endParaRPr>
                    </a:p>
                    <a:p>
                      <a:pPr marL="76200" marR="0" indent="-76200">
                        <a:spcBef>
                          <a:spcPts val="0"/>
                        </a:spcBef>
                        <a:spcAft>
                          <a:spcPts val="0"/>
                        </a:spcAft>
                      </a:pPr>
                      <a:r>
                        <a:rPr lang="it-IT" sz="1200">
                          <a:latin typeface="Times New Roman"/>
                          <a:ea typeface="Times New Roman"/>
                        </a:rPr>
                        <a:t>- vizionari adaptari dramaturgice/transpuneri animate  dupa poezia Luceafarul :</a:t>
                      </a:r>
                      <a:r>
                        <a:rPr lang="it-IT" sz="1200">
                          <a:solidFill>
                            <a:srgbClr val="558ED5"/>
                          </a:solidFill>
                          <a:latin typeface="Times New Roman"/>
                          <a:ea typeface="Times New Roman"/>
                          <a:hlinkClick r:id="rId2"/>
                        </a:rPr>
                        <a:t>https://www.youtube.com/watch?v=5X_COpZg01Q</a:t>
                      </a:r>
                      <a:endParaRPr lang="en-US" sz="1200">
                        <a:latin typeface="Times New Roman"/>
                        <a:ea typeface="Times New Roman"/>
                      </a:endParaRPr>
                    </a:p>
                    <a:p>
                      <a:pPr marL="76200" marR="0" indent="-76200">
                        <a:spcBef>
                          <a:spcPts val="0"/>
                        </a:spcBef>
                        <a:spcAft>
                          <a:spcPts val="0"/>
                        </a:spcAft>
                      </a:pPr>
                      <a:r>
                        <a:rPr lang="it-IT" sz="1200">
                          <a:latin typeface="Times New Roman"/>
                          <a:ea typeface="Times New Roman"/>
                        </a:rPr>
                        <a:t>- Celor care pretuiesc opera lui  Eminescu -</a:t>
                      </a:r>
                      <a:r>
                        <a:rPr lang="it-IT" sz="1200">
                          <a:solidFill>
                            <a:srgbClr val="558ED5"/>
                          </a:solidFill>
                          <a:latin typeface="Times New Roman"/>
                          <a:ea typeface="Times New Roman"/>
                        </a:rPr>
                        <a:t> </a:t>
                      </a:r>
                      <a:r>
                        <a:rPr lang="it-IT" sz="1200">
                          <a:latin typeface="Times New Roman"/>
                          <a:ea typeface="Times New Roman"/>
                        </a:rPr>
                        <a:t>melodii dedicate marelui poet : Elena Gheorghe - Ion si Doina Aldea Teodorovici </a:t>
                      </a:r>
                      <a:r>
                        <a:rPr lang="it-IT" sz="1200">
                          <a:solidFill>
                            <a:srgbClr val="0000FF"/>
                          </a:solidFill>
                          <a:latin typeface="Times New Roman"/>
                          <a:ea typeface="Times New Roman"/>
                          <a:hlinkClick r:id="rId3"/>
                        </a:rPr>
                        <a:t>https://www.youtube.com/watch?v=28FdRT7vLf8</a:t>
                      </a:r>
                      <a:endParaRPr lang="en-US" sz="1200">
                        <a:latin typeface="Times New Roman"/>
                        <a:ea typeface="Times New Roman"/>
                      </a:endParaRPr>
                    </a:p>
                    <a:p>
                      <a:pPr marL="76200" marR="0" indent="-76200">
                        <a:spcBef>
                          <a:spcPts val="0"/>
                        </a:spcBef>
                        <a:spcAft>
                          <a:spcPts val="0"/>
                        </a:spcAft>
                      </a:pPr>
                      <a:r>
                        <a:rPr lang="it-IT" sz="1200">
                          <a:solidFill>
                            <a:srgbClr val="0000FF"/>
                          </a:solidFill>
                          <a:latin typeface="Times New Roman"/>
                          <a:ea typeface="Times New Roman"/>
                          <a:hlinkClick r:id="rId4"/>
                        </a:rPr>
                        <a:t>https://www.youtube.com/watch?v=9AtQE_UdeXk</a:t>
                      </a:r>
                      <a:endParaRPr lang="en-US" sz="1200">
                        <a:latin typeface="Times New Roman"/>
                        <a:ea typeface="Times New Roman"/>
                      </a:endParaRPr>
                    </a:p>
                  </a:txBody>
                  <a:tcPr marL="68580" marR="68580" marT="0" marB="0"/>
                </a:tc>
                <a:extLst>
                  <a:ext uri="{0D108BD9-81ED-4DB2-BD59-A6C34878D82A}">
                    <a16:rowId xmlns:a16="http://schemas.microsoft.com/office/drawing/2014/main" val="10002"/>
                  </a:ext>
                </a:extLst>
              </a:tr>
              <a:tr h="251387">
                <a:tc>
                  <a:txBody>
                    <a:bodyPr/>
                    <a:lstStyle/>
                    <a:p>
                      <a:pPr marL="0" marR="0">
                        <a:spcBef>
                          <a:spcPts val="0"/>
                        </a:spcBef>
                        <a:spcAft>
                          <a:spcPts val="0"/>
                        </a:spcAft>
                      </a:pPr>
                      <a:r>
                        <a:rPr lang="en-US" sz="1200">
                          <a:latin typeface="Times New Roman"/>
                          <a:ea typeface="Times New Roman"/>
                        </a:rPr>
                        <a:t>Indrumarea si supravegherea elevilor in efectuarea temelor</a:t>
                      </a:r>
                    </a:p>
                  </a:txBody>
                  <a:tcPr marL="68580" marR="68580" marT="0" marB="0"/>
                </a:tc>
                <a:tc>
                  <a:txBody>
                    <a:bodyPr/>
                    <a:lstStyle/>
                    <a:p>
                      <a:pPr marL="0" marR="0">
                        <a:spcBef>
                          <a:spcPts val="0"/>
                        </a:spcBef>
                        <a:spcAft>
                          <a:spcPts val="0"/>
                        </a:spcAft>
                      </a:pPr>
                      <a:r>
                        <a:rPr lang="it-IT" sz="1200">
                          <a:latin typeface="Times New Roman"/>
                          <a:ea typeface="Times New Roman"/>
                        </a:rPr>
                        <a:t>Lb. si literatura romana</a:t>
                      </a:r>
                      <a:endParaRPr lang="en-US" sz="1200">
                        <a:latin typeface="Times New Roman"/>
                        <a:ea typeface="Times New Roman"/>
                      </a:endParaRPr>
                    </a:p>
                    <a:p>
                      <a:pPr marL="0" marR="0">
                        <a:spcBef>
                          <a:spcPts val="0"/>
                        </a:spcBef>
                        <a:spcAft>
                          <a:spcPts val="0"/>
                        </a:spcAft>
                      </a:pPr>
                      <a:r>
                        <a:rPr lang="it-IT" sz="1200">
                          <a:latin typeface="Times New Roman"/>
                          <a:ea typeface="Times New Roman"/>
                        </a:rPr>
                        <a:t>Matematica </a:t>
                      </a:r>
                      <a:endParaRPr lang="en-US" sz="1200">
                        <a:latin typeface="Times New Roman"/>
                        <a:ea typeface="Times New Roman"/>
                      </a:endParaRPr>
                    </a:p>
                  </a:txBody>
                  <a:tcPr marL="68580" marR="68580" marT="0" marB="0"/>
                </a:tc>
                <a:extLst>
                  <a:ext uri="{0D108BD9-81ED-4DB2-BD59-A6C34878D82A}">
                    <a16:rowId xmlns:a16="http://schemas.microsoft.com/office/drawing/2014/main" val="10003"/>
                  </a:ext>
                </a:extLst>
              </a:tr>
              <a:tr h="251387">
                <a:tc>
                  <a:txBody>
                    <a:bodyPr/>
                    <a:lstStyle/>
                    <a:p>
                      <a:pPr marL="0" marR="0">
                        <a:spcBef>
                          <a:spcPts val="0"/>
                        </a:spcBef>
                        <a:spcAft>
                          <a:spcPts val="0"/>
                        </a:spcAft>
                      </a:pPr>
                      <a:r>
                        <a:rPr lang="en-US" sz="1200" dirty="0">
                          <a:latin typeface="Times New Roman"/>
                          <a:ea typeface="Times New Roman"/>
                        </a:rPr>
                        <a:t>„</a:t>
                      </a:r>
                      <a:r>
                        <a:rPr lang="en-US" sz="1200" dirty="0" err="1">
                          <a:latin typeface="Times New Roman"/>
                          <a:ea typeface="Times New Roman"/>
                        </a:rPr>
                        <a:t>Cuza</a:t>
                      </a:r>
                      <a:r>
                        <a:rPr lang="en-US" sz="1200" dirty="0">
                          <a:latin typeface="Times New Roman"/>
                          <a:ea typeface="Times New Roman"/>
                        </a:rPr>
                        <a:t> </a:t>
                      </a:r>
                      <a:r>
                        <a:rPr lang="en-US" sz="1200" dirty="0" err="1">
                          <a:latin typeface="Times New Roman"/>
                          <a:ea typeface="Times New Roman"/>
                        </a:rPr>
                        <a:t>si</a:t>
                      </a:r>
                      <a:r>
                        <a:rPr lang="en-US" sz="1200" dirty="0">
                          <a:latin typeface="Times New Roman"/>
                          <a:ea typeface="Times New Roman"/>
                        </a:rPr>
                        <a:t> Mica </a:t>
                      </a:r>
                      <a:r>
                        <a:rPr lang="en-US" sz="1200" dirty="0" err="1">
                          <a:latin typeface="Times New Roman"/>
                          <a:ea typeface="Times New Roman"/>
                        </a:rPr>
                        <a:t>Unire</a:t>
                      </a:r>
                      <a:r>
                        <a:rPr lang="en-US" sz="1200" dirty="0">
                          <a:latin typeface="Times New Roman"/>
                          <a:ea typeface="Times New Roman"/>
                        </a:rPr>
                        <a:t>”</a:t>
                      </a:r>
                    </a:p>
                  </a:txBody>
                  <a:tcPr marL="68580" marR="68580" marT="0" marB="0"/>
                </a:tc>
                <a:tc>
                  <a:txBody>
                    <a:bodyPr/>
                    <a:lstStyle/>
                    <a:p>
                      <a:pPr marL="457200" marR="0" indent="-468630">
                        <a:spcBef>
                          <a:spcPts val="0"/>
                        </a:spcBef>
                        <a:spcAft>
                          <a:spcPts val="0"/>
                        </a:spcAft>
                      </a:pPr>
                      <a:r>
                        <a:rPr lang="it-IT" sz="1200" dirty="0">
                          <a:latin typeface="Times New Roman"/>
                          <a:ea typeface="Times New Roman"/>
                        </a:rPr>
                        <a:t>-Activitati educative ce pun accent pe contextul socio-politic al </a:t>
                      </a:r>
                      <a:endParaRPr lang="en-US" sz="1200" dirty="0">
                        <a:latin typeface="Times New Roman"/>
                        <a:ea typeface="Times New Roman"/>
                      </a:endParaRPr>
                    </a:p>
                    <a:p>
                      <a:pPr marL="457200" marR="0" indent="-468630">
                        <a:spcBef>
                          <a:spcPts val="0"/>
                        </a:spcBef>
                        <a:spcAft>
                          <a:spcPts val="0"/>
                        </a:spcAft>
                      </a:pPr>
                      <a:r>
                        <a:rPr lang="en-US" sz="1200" dirty="0" err="1">
                          <a:latin typeface="Times New Roman"/>
                          <a:ea typeface="Times New Roman"/>
                        </a:rPr>
                        <a:t>unirii</a:t>
                      </a:r>
                      <a:r>
                        <a:rPr lang="en-US" sz="1200" dirty="0">
                          <a:latin typeface="Times New Roman"/>
                          <a:ea typeface="Times New Roman"/>
                        </a:rPr>
                        <a:t> </a:t>
                      </a:r>
                      <a:r>
                        <a:rPr lang="en-US" sz="1200" dirty="0" err="1">
                          <a:latin typeface="Times New Roman"/>
                          <a:ea typeface="Times New Roman"/>
                        </a:rPr>
                        <a:t>Moldovei</a:t>
                      </a:r>
                      <a:r>
                        <a:rPr lang="en-US" sz="1200" dirty="0">
                          <a:latin typeface="Times New Roman"/>
                          <a:ea typeface="Times New Roman"/>
                        </a:rPr>
                        <a:t> cu Tara </a:t>
                      </a:r>
                      <a:r>
                        <a:rPr lang="en-US" sz="1200" dirty="0" err="1">
                          <a:latin typeface="Times New Roman"/>
                          <a:ea typeface="Times New Roman"/>
                        </a:rPr>
                        <a:t>Romaneasca</a:t>
                      </a:r>
                      <a:r>
                        <a:rPr lang="en-US" sz="1200" dirty="0">
                          <a:latin typeface="Times New Roman"/>
                          <a:ea typeface="Times New Roman"/>
                        </a:rPr>
                        <a:t> de la 1859,  </a:t>
                      </a:r>
                    </a:p>
                    <a:p>
                      <a:pPr marL="457200" marR="0" indent="-468630">
                        <a:spcBef>
                          <a:spcPts val="0"/>
                        </a:spcBef>
                        <a:spcAft>
                          <a:spcPts val="0"/>
                        </a:spcAft>
                      </a:pPr>
                      <a:r>
                        <a:rPr lang="it-IT" sz="1200" dirty="0">
                          <a:latin typeface="Times New Roman"/>
                          <a:ea typeface="Times New Roman"/>
                        </a:rPr>
                        <a:t>evidentiand si personalitatea domnitorului unic, Alexandru Ioan </a:t>
                      </a:r>
                      <a:r>
                        <a:rPr lang="es-ES" sz="1200" dirty="0">
                          <a:latin typeface="Times New Roman"/>
                          <a:ea typeface="Times New Roman"/>
                        </a:rPr>
                        <a:t>Cuza.</a:t>
                      </a:r>
                      <a:endParaRPr lang="en-US" sz="1200" dirty="0">
                        <a:latin typeface="Times New Roman"/>
                        <a:ea typeface="Times New Roman"/>
                      </a:endParaRPr>
                    </a:p>
                    <a:p>
                      <a:pPr marL="457200" marR="0" indent="-468630">
                        <a:spcBef>
                          <a:spcPts val="0"/>
                        </a:spcBef>
                        <a:spcAft>
                          <a:spcPts val="0"/>
                        </a:spcAft>
                      </a:pPr>
                      <a:r>
                        <a:rPr lang="es-ES" sz="1200" dirty="0">
                          <a:latin typeface="Times New Roman"/>
                          <a:ea typeface="Times New Roman"/>
                        </a:rPr>
                        <a:t>-  </a:t>
                      </a:r>
                      <a:r>
                        <a:rPr lang="es-ES" sz="1200" dirty="0">
                          <a:solidFill>
                            <a:srgbClr val="0000FF"/>
                          </a:solidFill>
                          <a:latin typeface="Times New Roman"/>
                          <a:ea typeface="Times New Roman"/>
                          <a:hlinkClick r:id="rId5"/>
                        </a:rPr>
                        <a:t>https://www.youtube.com/watch?v=FC6_7vplOl0</a:t>
                      </a:r>
                      <a:endParaRPr lang="en-US" sz="1200" dirty="0">
                        <a:latin typeface="Times New Roman"/>
                        <a:ea typeface="Times New Roman"/>
                      </a:endParaRPr>
                    </a:p>
                    <a:p>
                      <a:pPr marL="457200" marR="0" indent="-468630">
                        <a:spcBef>
                          <a:spcPts val="0"/>
                        </a:spcBef>
                        <a:spcAft>
                          <a:spcPts val="0"/>
                        </a:spcAft>
                      </a:pPr>
                      <a:r>
                        <a:rPr lang="es-ES" sz="1200" dirty="0">
                          <a:latin typeface="Times New Roman"/>
                          <a:ea typeface="Times New Roman"/>
                        </a:rPr>
                        <a:t>-  </a:t>
                      </a:r>
                      <a:r>
                        <a:rPr lang="es-ES" sz="1200" dirty="0">
                          <a:solidFill>
                            <a:srgbClr val="0000FF"/>
                          </a:solidFill>
                          <a:latin typeface="Times New Roman"/>
                          <a:ea typeface="Times New Roman"/>
                          <a:hlinkClick r:id="rId6"/>
                        </a:rPr>
                        <a:t>https://www.youtube.com/watch?v=u1S1W3</a:t>
                      </a:r>
                      <a:endParaRPr lang="en-US" sz="1200" dirty="0">
                        <a:latin typeface="Times New Roman"/>
                        <a:ea typeface="Times New Roman"/>
                      </a:endParaRPr>
                    </a:p>
                    <a:p>
                      <a:pPr marL="457200" marR="0" indent="-468630">
                        <a:spcBef>
                          <a:spcPts val="0"/>
                        </a:spcBef>
                        <a:spcAft>
                          <a:spcPts val="0"/>
                        </a:spcAft>
                      </a:pPr>
                      <a:r>
                        <a:rPr lang="es-ES" sz="1200" u="sng" dirty="0" err="1">
                          <a:solidFill>
                            <a:srgbClr val="0000FF"/>
                          </a:solidFill>
                          <a:latin typeface="Times New Roman"/>
                          <a:ea typeface="Times New Roman"/>
                        </a:rPr>
                        <a:t>hhZM&amp;list</a:t>
                      </a:r>
                      <a:r>
                        <a:rPr lang="es-ES" sz="1200" u="sng" dirty="0">
                          <a:solidFill>
                            <a:srgbClr val="0000FF"/>
                          </a:solidFill>
                          <a:latin typeface="Times New Roman"/>
                          <a:ea typeface="Times New Roman"/>
                        </a:rPr>
                        <a:t>=RDCMUC23FB2BshzRIreih7VgZ0Yw&amp;start_radio=1&amp;t=476</a:t>
                      </a:r>
                      <a:endParaRPr lang="en-US" sz="1200" dirty="0">
                        <a:latin typeface="Times New Roman"/>
                        <a:ea typeface="Times New Roman"/>
                      </a:endParaRPr>
                    </a:p>
                    <a:p>
                      <a:pPr marL="457200" marR="0" indent="-468630">
                        <a:spcBef>
                          <a:spcPts val="0"/>
                        </a:spcBef>
                        <a:spcAft>
                          <a:spcPts val="0"/>
                        </a:spcAft>
                      </a:pPr>
                      <a:r>
                        <a:rPr lang="es-ES" sz="1200" dirty="0">
                          <a:latin typeface="Times New Roman"/>
                          <a:ea typeface="Times New Roman"/>
                        </a:rPr>
                        <a:t>- </a:t>
                      </a:r>
                      <a:r>
                        <a:rPr lang="es-ES" sz="1200" dirty="0">
                          <a:solidFill>
                            <a:srgbClr val="0000FF"/>
                          </a:solidFill>
                          <a:latin typeface="Times New Roman"/>
                          <a:ea typeface="Times New Roman"/>
                          <a:hlinkClick r:id="rId7"/>
                        </a:rPr>
                        <a:t>https://www.youtube.com/watch?v=IJJVejBONNA</a:t>
                      </a:r>
                      <a:endParaRPr lang="en-US" sz="1200" dirty="0">
                        <a:latin typeface="Times New Roman"/>
                        <a:ea typeface="Times New Roman"/>
                      </a:endParaRPr>
                    </a:p>
                    <a:p>
                      <a:pPr marL="0" marR="0">
                        <a:spcBef>
                          <a:spcPts val="0"/>
                        </a:spcBef>
                        <a:spcAft>
                          <a:spcPts val="0"/>
                        </a:spcAft>
                      </a:pPr>
                      <a:r>
                        <a:rPr lang="en-US" sz="1200" dirty="0">
                          <a:latin typeface="Times New Roman"/>
                          <a:ea typeface="Times New Roman"/>
                        </a:rPr>
                        <a:t>-</a:t>
                      </a:r>
                      <a:r>
                        <a:rPr lang="en-US" sz="1200" dirty="0" err="1">
                          <a:latin typeface="Times New Roman"/>
                          <a:ea typeface="Times New Roman"/>
                        </a:rPr>
                        <a:t>copiii</a:t>
                      </a:r>
                      <a:r>
                        <a:rPr lang="en-US" sz="1200" dirty="0">
                          <a:latin typeface="Times New Roman"/>
                          <a:ea typeface="Times New Roman"/>
                        </a:rPr>
                        <a:t> </a:t>
                      </a:r>
                      <a:r>
                        <a:rPr lang="en-US" sz="1200" dirty="0" err="1">
                          <a:latin typeface="Times New Roman"/>
                          <a:ea typeface="Times New Roman"/>
                        </a:rPr>
                        <a:t>vor</a:t>
                      </a:r>
                      <a:r>
                        <a:rPr lang="en-US" sz="1200" dirty="0">
                          <a:latin typeface="Times New Roman"/>
                          <a:ea typeface="Times New Roman"/>
                        </a:rPr>
                        <a:t> </a:t>
                      </a:r>
                      <a:r>
                        <a:rPr lang="en-US" sz="1200" dirty="0" err="1">
                          <a:latin typeface="Times New Roman"/>
                          <a:ea typeface="Times New Roman"/>
                        </a:rPr>
                        <a:t>efectua</a:t>
                      </a:r>
                      <a:r>
                        <a:rPr lang="en-US" sz="1200" dirty="0">
                          <a:latin typeface="Times New Roman"/>
                          <a:ea typeface="Times New Roman"/>
                        </a:rPr>
                        <a:t>  </a:t>
                      </a:r>
                      <a:r>
                        <a:rPr lang="en-US" sz="1200" dirty="0" err="1">
                          <a:latin typeface="Times New Roman"/>
                          <a:ea typeface="Times New Roman"/>
                        </a:rPr>
                        <a:t>desene</a:t>
                      </a:r>
                      <a:r>
                        <a:rPr lang="en-US" sz="1200" dirty="0">
                          <a:latin typeface="Times New Roman"/>
                          <a:ea typeface="Times New Roman"/>
                        </a:rPr>
                        <a:t>/</a:t>
                      </a:r>
                      <a:r>
                        <a:rPr lang="en-US" sz="1200" dirty="0" err="1">
                          <a:latin typeface="Times New Roman"/>
                          <a:ea typeface="Times New Roman"/>
                        </a:rPr>
                        <a:t>colaje</a:t>
                      </a:r>
                      <a:r>
                        <a:rPr lang="en-US" sz="1200" dirty="0">
                          <a:latin typeface="Times New Roman"/>
                          <a:ea typeface="Times New Roman"/>
                        </a:rPr>
                        <a:t>  </a:t>
                      </a:r>
                      <a:r>
                        <a:rPr lang="en-US" sz="1200" dirty="0" err="1">
                          <a:latin typeface="Times New Roman"/>
                          <a:ea typeface="Times New Roman"/>
                        </a:rPr>
                        <a:t>pe</a:t>
                      </a:r>
                      <a:r>
                        <a:rPr lang="en-US" sz="1200" dirty="0">
                          <a:latin typeface="Times New Roman"/>
                          <a:ea typeface="Times New Roman"/>
                        </a:rPr>
                        <a:t> </a:t>
                      </a:r>
                      <a:r>
                        <a:rPr lang="en-US" sz="1200" dirty="0" err="1">
                          <a:latin typeface="Times New Roman"/>
                          <a:ea typeface="Times New Roman"/>
                        </a:rPr>
                        <a:t>tema</a:t>
                      </a:r>
                      <a:r>
                        <a:rPr lang="en-US" sz="1200" dirty="0">
                          <a:latin typeface="Times New Roman"/>
                          <a:ea typeface="Times New Roman"/>
                        </a:rPr>
                        <a:t> data </a:t>
                      </a:r>
                    </a:p>
                  </a:txBody>
                  <a:tcPr marL="68580" marR="68580" marT="0" marB="0"/>
                </a:tc>
                <a:extLst>
                  <a:ext uri="{0D108BD9-81ED-4DB2-BD59-A6C34878D82A}">
                    <a16:rowId xmlns:a16="http://schemas.microsoft.com/office/drawing/2014/main" val="10004"/>
                  </a:ext>
                </a:extLst>
              </a:tr>
              <a:tr h="251387">
                <a:tc>
                  <a:txBody>
                    <a:bodyPr/>
                    <a:lstStyle/>
                    <a:p>
                      <a:endParaRPr lang="en-US" dirty="0"/>
                    </a:p>
                  </a:txBody>
                  <a:tcPr marL="68580" marR="68580" marT="0" marB="0"/>
                </a:tc>
                <a:tc>
                  <a:txBody>
                    <a:bodyPr/>
                    <a:lstStyle/>
                    <a:p>
                      <a:pPr marL="0" marR="0">
                        <a:spcBef>
                          <a:spcPts val="0"/>
                        </a:spcBef>
                        <a:spcAft>
                          <a:spcPts val="0"/>
                        </a:spcAft>
                      </a:pPr>
                      <a:r>
                        <a:rPr lang="en-US" sz="1200">
                          <a:latin typeface="Times New Roman"/>
                          <a:ea typeface="Times New Roman"/>
                        </a:rPr>
                        <a:t>Limba si literatura romana, </a:t>
                      </a:r>
                    </a:p>
                    <a:p>
                      <a:pPr marL="0" marR="0">
                        <a:spcBef>
                          <a:spcPts val="0"/>
                        </a:spcBef>
                        <a:spcAft>
                          <a:spcPts val="0"/>
                        </a:spcAft>
                      </a:pPr>
                      <a:r>
                        <a:rPr lang="en-US" sz="1200">
                          <a:latin typeface="Times New Roman"/>
                          <a:ea typeface="Times New Roman"/>
                        </a:rPr>
                        <a:t>Lb.Engleza,Geografie,</a:t>
                      </a:r>
                    </a:p>
                    <a:p>
                      <a:pPr marL="0" marR="0">
                        <a:spcBef>
                          <a:spcPts val="0"/>
                        </a:spcBef>
                        <a:spcAft>
                          <a:spcPts val="0"/>
                        </a:spcAft>
                      </a:pPr>
                      <a:r>
                        <a:rPr lang="fr-FR" sz="1200">
                          <a:latin typeface="Times New Roman"/>
                          <a:ea typeface="Times New Roman"/>
                        </a:rPr>
                        <a:t>Matematica</a:t>
                      </a:r>
                      <a:r>
                        <a:rPr lang="en-US" sz="1200">
                          <a:latin typeface="Times New Roman"/>
                          <a:ea typeface="Times New Roman"/>
                        </a:rPr>
                        <a:t>,etc- activitati interactive online -Zoom,Google Meet</a:t>
                      </a:r>
                    </a:p>
                  </a:txBody>
                  <a:tcPr marL="68580" marR="68580" marT="0" marB="0"/>
                </a:tc>
                <a:extLst>
                  <a:ext uri="{0D108BD9-81ED-4DB2-BD59-A6C34878D82A}">
                    <a16:rowId xmlns:a16="http://schemas.microsoft.com/office/drawing/2014/main" val="10005"/>
                  </a:ext>
                </a:extLst>
              </a:tr>
              <a:tr h="251387">
                <a:tc>
                  <a:txBody>
                    <a:bodyPr/>
                    <a:lstStyle/>
                    <a:p>
                      <a:pPr marL="0" marR="0">
                        <a:spcBef>
                          <a:spcPts val="0"/>
                        </a:spcBef>
                        <a:spcAft>
                          <a:spcPts val="0"/>
                        </a:spcAft>
                      </a:pPr>
                      <a:endParaRPr lang="en-US" sz="1200" dirty="0">
                        <a:latin typeface="Times New Roman"/>
                        <a:ea typeface="Times New Roman"/>
                      </a:endParaRPr>
                    </a:p>
                  </a:txBody>
                  <a:tcPr marL="68580" marR="68580" marT="0" marB="0"/>
                </a:tc>
                <a:tc>
                  <a:txBody>
                    <a:bodyPr/>
                    <a:lstStyle/>
                    <a:p>
                      <a:pPr marL="0" marR="0">
                        <a:spcBef>
                          <a:spcPts val="0"/>
                        </a:spcBef>
                        <a:spcAft>
                          <a:spcPts val="0"/>
                        </a:spcAft>
                      </a:pPr>
                      <a:endParaRPr lang="fr-FR" sz="1200" dirty="0">
                        <a:latin typeface="Times New Roman"/>
                        <a:ea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A</a:t>
            </a:r>
            <a:r>
              <a:rPr lang="ro-RO" dirty="0" err="1" smtClean="0"/>
              <a:t>ctivitati</a:t>
            </a:r>
            <a:r>
              <a:rPr lang="ro-RO" dirty="0" smtClean="0"/>
              <a:t> </a:t>
            </a:r>
            <a:r>
              <a:rPr lang="en-US" dirty="0" err="1" smtClean="0"/>
              <a:t>desfasurate</a:t>
            </a:r>
            <a:r>
              <a:rPr lang="en-US" dirty="0" smtClean="0"/>
              <a:t> </a:t>
            </a:r>
            <a:r>
              <a:rPr lang="ro-RO" dirty="0" smtClean="0"/>
              <a:t>in</a:t>
            </a:r>
            <a:r>
              <a:rPr lang="en-US" dirty="0" smtClean="0"/>
              <a:t> </a:t>
            </a:r>
            <a:r>
              <a:rPr lang="en-US" dirty="0" err="1" smtClean="0"/>
              <a:t>cadrul</a:t>
            </a:r>
            <a:r>
              <a:rPr lang="ro-RO" dirty="0" smtClean="0"/>
              <a:t> proiectul</a:t>
            </a:r>
            <a:r>
              <a:rPr lang="en-US" dirty="0" err="1" smtClean="0"/>
              <a:t>ui</a:t>
            </a:r>
            <a:r>
              <a:rPr lang="en-US" dirty="0" smtClean="0"/>
              <a:t> </a:t>
            </a:r>
            <a:r>
              <a:rPr lang="ro-RO" dirty="0" smtClean="0"/>
              <a:t>106178</a:t>
            </a:r>
            <a:r>
              <a:rPr lang="en-US" dirty="0" smtClean="0"/>
              <a:t/>
            </a:r>
            <a:br>
              <a:rPr lang="en-US" dirty="0" smtClean="0"/>
            </a:b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394</TotalTime>
  <Words>1108</Words>
  <Application>Microsoft Office PowerPoint</Application>
  <PresentationFormat>On-screen Show (4:3)</PresentationFormat>
  <Paragraphs>203</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Albertus Medium</vt:lpstr>
      <vt:lpstr>Apple Chancery</vt:lpstr>
      <vt:lpstr>Calibri</vt:lpstr>
      <vt:lpstr>Lucida Sans Unicode</vt:lpstr>
      <vt:lpstr>Times New Roman</vt:lpstr>
      <vt:lpstr>Verdana</vt:lpstr>
      <vt:lpstr>Wingdings 2</vt:lpstr>
      <vt:lpstr>Wingdings 3</vt:lpstr>
      <vt:lpstr>Concourse</vt:lpstr>
      <vt:lpstr>SCOALA GIMNAZIALA “NICOLAE CREVEDIA” “Punem judetul Giurgiu pe harta educatiei din Romania”-ID 106178 2018-2021</vt:lpstr>
      <vt:lpstr>Partenerii  @Asociatia4Change si Copil Cu Minte </vt:lpstr>
      <vt:lpstr> Parte din proiect:comunitatile rurale din Cosoba, Crevedia Mare, Stoenesti, Trestieni Cartojani </vt:lpstr>
      <vt:lpstr>SCOALA GIMNAZIALA “NICOLAE CREVEDIA” – CREVEDIA MARE</vt:lpstr>
      <vt:lpstr>  Activitati desfasurate in cadrul proiectului 106178  </vt:lpstr>
      <vt:lpstr>  Activitati desfasurate in cadrul proiectului 106178  </vt:lpstr>
      <vt:lpstr>  Activitati desfasurate in cadrul proiectului 106178  </vt:lpstr>
      <vt:lpstr> Activitati desfasurate in cadrul proiectului 106178 </vt:lpstr>
      <vt:lpstr> Activitati desfasurate in cadrul proiectului 106178 </vt:lpstr>
      <vt:lpstr> Activitati desfasurate in cadrul proiectului 106178 </vt:lpstr>
      <vt:lpstr>  Un rol important în căutarea de ajutor psihologic, în progresul, precum și pentru rezultatul terapiei îl joacă motivația utilizatorului de servicii de terapie psihologică de a se implica în propriul proces terapeutic.   De acest lucru au beneficiat in cadrul proiectului , pe tot parcursul lui, cele 10 grupe de elevi din unitatea noastra de invatamant.</vt:lpstr>
      <vt:lpstr>Profesor  Dina Constanta  GRUPA NR 1 Mistode Cristian Nicusor,Mistodie Malina Georgiana,Baroian David Constantin, Nita Andrei Cristian,Rusu Papi Geani,Iordan Lucica Rebeca, Fera Raluca Georgiana,Mirea Daniela Mihaela,Toma Mario Mihai, Mares Dorinel Claudiu,Minca Alecsia Valentina,Toma David Stefan, Toma Diana Maria,Dinu Ianis Petrisor,Militaru Cristi Florin</vt:lpstr>
      <vt:lpstr>Profesor  Ciobanu Silvia Ioana GRUPA NR 2  ALECU ALINA CRISTINA IULIANA, BANGHERU STEFAN ALIN NICOLAE, CIOBANU VIOLETA STEFANIA,DRAGNOIU  IOANA GABRIELA, GRAMA ANNE-MARI DANIELA,IONITA COSMINA OANA MARIA,MANEA MARCEL NICUSOR,MARGELATU MARINA ILINCA,MIREA DANIEL ALEXANDRU,MISTODE FLORIN DANIEL,NITA IONUT ALEXANDRU,PETRISOR ANDREEA MIHAELA,PETRISOR FLORENTIN  NICUSOR , STANUC ALEXANDRU IONUT GABRIEL,BAZAN RARES GABRIEL</vt:lpstr>
      <vt:lpstr>Profesor  Vasilica Mariuca GRUPA NR 3  Bazan Sergiu Dumitru, Caliman Maria, Cristina,Funduc Florentina Violeta, Gheorghe Elena Alexandra, Grafu Cristian George, Lupu Maria Felicia, Niculae Mihai Nicholas Marian,Pana Paul, Pavel Mihaela Catalina, Petrisor Constantin, Ionel Denis, Popa Misu Gabriel,Stirbu Florin Ionut,Vasilica Daria Alessia Maria,Vistic Mihai FlorentinEL</vt:lpstr>
      <vt:lpstr>Profesor  Badea Maria GRUPA NR 4  Lungu Domitian Emil, Stoicea Cosmin Marian,Farmazon Daniel Nicusor,Farmazon Eduard Constantin Stefanel,Ionita Ionut Alexandru ,Dotler Romeo Jean Vasile,Gheorghe Maria Nicoleta,Dudescu Catalina Mihaela,Dudescu Ionela Gabriela,Ciobanu Maria Alexandra,Dragomir Mihai Laurentiu,Farmazon George,Dragomir Andreea Nicoleta,Simion Leonard Adrian ,Citoiu Mihaela Alexandra,Vasilica Florin Sorin</vt:lpstr>
      <vt:lpstr>Profesor  Marincea Niculae GRUPA NR  5 Cirstea Beatrice Elena, Cojocaru Melania , Georgiana,Constantin Bianca Maria,Dotler Bianca Maria Lincan Beatrice Ionela,Manda Robert Andrei,Marin Sorin Daniel,Marchidanu Andreea Cristina, Olteanu Eduard Andrei,Oprea Miruna Mihaela, Pavel Andreea Maria,Petre Marius Adrian,Vasilica Elena Alexandra,Matros Denisa Nicoleta Maria,Bratu Cosmin Florentin,Dragne Melania, Ene Larisa Elena,Farmazon Gabriela Denisa,Oprea Iulian Gabriel </vt:lpstr>
      <vt:lpstr> Profesor  Manea Roxana Maria / Moraru Doinita Elena GRUPA NR  6 BADEA COSMIN ANDREI,CALIN FLORINEL IONEL GEORGEL, COJOCEA CRISTINA EUGENIA, CONSTANTINESCU VASILE MIHAI, CRANGASU COSMIN MARIO, DOGARU DELIA NICOLETA, ENACHE CRISTI IONUT, GRAFU GEORGE EDUARD, MARGELATU ALEXANDRU IONEL, NITOI IONUT ANDREI,POPA MARIUS GEORGICA,SCARLAT MIHAITA GABRIEL, STOICEA IONUT GEORGIAN, TUDOR MARIAN, VARZARU ELENA GABRIELA, VARZARU IULIANA MARIANA, VARZARU STELUTA GEORGIANA  </vt:lpstr>
      <vt:lpstr> Profesor  Caneta Doina GRUPA NR  7  DRAGOI  IONELA GEORGIANA, DESPA STEFAN,DINCA IULIAN STELIAN, CIOGNETE MIHAI SEVERUS, FLOREA VALENTIN IULIAN,PAVEL CLAUDIU ANDREI, UDREA GABRIEL PETRISOR, MANDRICEL DENIS,MARCHIDAN ANA MARIA CRISTINA, OANCEA MARIA ANDREEA, ISPAS CARMEN TEODORA   </vt:lpstr>
      <vt:lpstr> Profesor  Pana Daniela Maricica GRUPA NR  8  BADEA MELISA  ANDREEA, GAMOTE SILVIU IONUT, MATEI MARIA AURELIA, MIREA GEORGIANA CRISTINA, STATE ALEXANDRA MARIA, ANTONACHE DORIAN STEFAN, CHIRAN ANDREI, DIBLARU VALENTIN, DINU ROBERT ALEXANDRU,ISPAS VIOLETA ADRIANA, TUDOSE GEANINA MIHAELA,CIOBOATA STEFAN ION,PADURE ABIGAIL MARIA  </vt:lpstr>
      <vt:lpstr>  Profesor  Cristache Florentina GRUPA NR  9  CAPANU DAVID  ANDREI  EMANUEL,CAZAN  SILVIU  FLORIN , CHIVULET ANTONIO  MIHAI, CRINGASU CRISTINA  ANDREEA ,DINCA ALEXANDRU ANDREI , DUMITRU  ANDREEA ,GAMOTE ANA  MARIA ,ISPAS  ANA  MARIA ,MATEI  MARIUS   GEORGE ,MIREA  IONELA  CAMELIA,NICULAE  NICOLETA DENISA ,RUSU  BIANCA  ANDREEA ,SANDU  ANDREI   LUCA ,SANDU  STEFANEL CALUDIU ,SERBAN  TEODOR  MARKO, STATE DIANA  ALEXANDRA, VULTUR DENIS STEFANEL   </vt:lpstr>
      <vt:lpstr>  Profesor  Chiriac Costel Sabin GRUPA NR  10   BĂLAN CĂTĂLIN ȘTEFAN ,BURCĂ SABRINA ALEXANDRA, CIOBOATĂ EMILIA GEORGIANA, DINU BIANCA MĂDĂLINA,GHIŢĂ ROMICĂ TEODOR IONUŢ,GRAFU MARIA ELENA, IONIŢĂ DESPINA, ISPAS ANDREI SORIN,MANEA FLORENTINA, MATEI IONUŢ ALIN, MĂRGELATU MARIA ALEXANDRA, MIELCIOIU ANDREEA VALENTINA, MIREA BIANCA GABRIELA, NEMŢEANU MARIAN, NIŢOI  IASMINA FLORENTINA,PĂTRAȘCU ȘTEFANIA ANDREEA, STOICEA ȘTEFAN DANIEL, ȘTIRBU ȘTEFANIA IULIANA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Punem judetul Giurgiu pe harta educatiei din Romania 2019-2021</dc:title>
  <dc:creator/>
  <cp:lastModifiedBy>Roxana</cp:lastModifiedBy>
  <cp:revision>55</cp:revision>
  <dcterms:created xsi:type="dcterms:W3CDTF">2006-08-16T00:00:00Z</dcterms:created>
  <dcterms:modified xsi:type="dcterms:W3CDTF">2021-12-28T12:03:23Z</dcterms:modified>
</cp:coreProperties>
</file>